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83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4" r:id="rId28"/>
    <p:sldId id="286" r:id="rId29"/>
    <p:sldId id="281" r:id="rId30"/>
    <p:sldId id="285" r:id="rId31"/>
    <p:sldId id="287" r:id="rId32"/>
    <p:sldId id="282" r:id="rId33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35"/>
    </p:embeddedFont>
    <p:embeddedFont>
      <p:font typeface="Consolas" panose="020B0609020204030204" pitchFamily="49" charset="0"/>
      <p:regular r:id="rId36"/>
      <p:bold r:id="rId37"/>
      <p:italic r:id="rId38"/>
      <p:boldItalic r:id="rId39"/>
    </p:embeddedFont>
    <p:embeddedFont>
      <p:font typeface="Oswald" panose="00000500000000000000" pitchFamily="2" charset="0"/>
      <p:regular r:id="rId40"/>
      <p:bold r:id="rId41"/>
    </p:embeddedFont>
    <p:embeddedFont>
      <p:font typeface="Righteous" panose="020B0604020202020204" charset="0"/>
      <p:regular r:id="rId42"/>
    </p:embeddedFont>
    <p:embeddedFont>
      <p:font typeface="Roboto" panose="02000000000000000000" pitchFamily="2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7" roundtripDataSignature="AMtx7miXBdLrrSie9vPtIDT1pbj6ZpOh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586C8E7-543C-4054-BB86-8287C28F4912}">
  <a:tblStyle styleId="{3586C8E7-543C-4054-BB86-8287C28F491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109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customschemas.google.com/relationships/presentationmetadata" Target="meta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9" name="Google Shape;49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5" name="Google Shape;605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2" name="Google Shape;612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3" name="Google Shape;633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2bab329527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9" name="Google Shape;639;g2bab329527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6" name="Google Shape;64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3" name="Google Shape;653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0" name="Google Shape;660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7" name="Google Shape;66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4" name="Google Shape;674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5" name="Google Shape;695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4" name="Google Shape;52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2bab329527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1" name="Google Shape;701;g2bab3295276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2bab3295276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7" name="Google Shape;707;g2bab3295276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3" name="Google Shape;713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4" name="Google Shape;734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2bab3295276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9" name="Google Shape;739;g2bab3295276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5" name="Google Shape;745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6" name="Google Shape;766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1" name="Google Shape;771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0" name="Google Shape;53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1" name="Google Shape;55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6" name="Google Shape;55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7" name="Google Shape;57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4" name="Google Shape;58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1" name="Google Shape;59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8" name="Google Shape;59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32"/>
          <p:cNvSpPr txBox="1">
            <a:spLocks noGrp="1"/>
          </p:cNvSpPr>
          <p:nvPr>
            <p:ph type="title"/>
          </p:nvPr>
        </p:nvSpPr>
        <p:spPr>
          <a:xfrm>
            <a:off x="4778500" y="833888"/>
            <a:ext cx="3650400" cy="27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" name="Google Shape;10;p32"/>
          <p:cNvSpPr txBox="1">
            <a:spLocks noGrp="1"/>
          </p:cNvSpPr>
          <p:nvPr>
            <p:ph type="subTitle" idx="1"/>
          </p:nvPr>
        </p:nvSpPr>
        <p:spPr>
          <a:xfrm>
            <a:off x="4778500" y="3791788"/>
            <a:ext cx="2874900" cy="6687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" name="Google Shape;11;p32"/>
          <p:cNvGrpSpPr/>
          <p:nvPr/>
        </p:nvGrpSpPr>
        <p:grpSpPr>
          <a:xfrm>
            <a:off x="7236475" y="0"/>
            <a:ext cx="1675550" cy="847850"/>
            <a:chOff x="7236475" y="0"/>
            <a:chExt cx="1675550" cy="847850"/>
          </a:xfrm>
        </p:grpSpPr>
        <p:sp>
          <p:nvSpPr>
            <p:cNvPr id="12" name="Google Shape;12;p32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32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32"/>
          <p:cNvSpPr/>
          <p:nvPr/>
        </p:nvSpPr>
        <p:spPr>
          <a:xfrm>
            <a:off x="7412313" y="5634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32"/>
          <p:cNvSpPr/>
          <p:nvPr/>
        </p:nvSpPr>
        <p:spPr>
          <a:xfrm>
            <a:off x="7412313" y="7106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32"/>
          <p:cNvSpPr/>
          <p:nvPr/>
        </p:nvSpPr>
        <p:spPr>
          <a:xfrm>
            <a:off x="7556288" y="5634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32"/>
          <p:cNvSpPr/>
          <p:nvPr/>
        </p:nvSpPr>
        <p:spPr>
          <a:xfrm>
            <a:off x="7556288" y="7106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1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42"/>
          <p:cNvSpPr txBox="1">
            <a:spLocks noGrp="1"/>
          </p:cNvSpPr>
          <p:nvPr>
            <p:ph type="title"/>
          </p:nvPr>
        </p:nvSpPr>
        <p:spPr>
          <a:xfrm>
            <a:off x="720000" y="1252475"/>
            <a:ext cx="3668700" cy="16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42"/>
          <p:cNvSpPr txBox="1">
            <a:spLocks noGrp="1"/>
          </p:cNvSpPr>
          <p:nvPr>
            <p:ph type="body" idx="1"/>
          </p:nvPr>
        </p:nvSpPr>
        <p:spPr>
          <a:xfrm>
            <a:off x="720000" y="2937325"/>
            <a:ext cx="3668700" cy="11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accent2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DD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54" name="Google Shape;154;p42"/>
          <p:cNvGrpSpPr/>
          <p:nvPr/>
        </p:nvGrpSpPr>
        <p:grpSpPr>
          <a:xfrm>
            <a:off x="-1622800" y="541161"/>
            <a:ext cx="2337900" cy="560387"/>
            <a:chOff x="6135125" y="2934550"/>
            <a:chExt cx="2337900" cy="701975"/>
          </a:xfrm>
        </p:grpSpPr>
        <p:sp>
          <p:nvSpPr>
            <p:cNvPr id="155" name="Google Shape;155;p42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42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42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42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42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42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3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63" name="Google Shape;163;p43"/>
          <p:cNvGrpSpPr/>
          <p:nvPr/>
        </p:nvGrpSpPr>
        <p:grpSpPr>
          <a:xfrm rot="10800000" flipH="1">
            <a:off x="7311388" y="534990"/>
            <a:ext cx="2337900" cy="560387"/>
            <a:chOff x="6135125" y="2934550"/>
            <a:chExt cx="2337900" cy="701975"/>
          </a:xfrm>
        </p:grpSpPr>
        <p:sp>
          <p:nvSpPr>
            <p:cNvPr id="164" name="Google Shape;164;p43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43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43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43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43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43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" name="Google Shape;170;p43"/>
          <p:cNvSpPr/>
          <p:nvPr/>
        </p:nvSpPr>
        <p:spPr>
          <a:xfrm rot="10800000">
            <a:off x="0" y="-12"/>
            <a:ext cx="844650" cy="837400"/>
          </a:xfrm>
          <a:custGeom>
            <a:avLst/>
            <a:gdLst/>
            <a:ahLst/>
            <a:cxn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1" name="Google Shape;171;p43"/>
          <p:cNvGrpSpPr/>
          <p:nvPr/>
        </p:nvGrpSpPr>
        <p:grpSpPr>
          <a:xfrm rot="10800000">
            <a:off x="0" y="837363"/>
            <a:ext cx="844650" cy="838175"/>
            <a:chOff x="513200" y="2286375"/>
            <a:chExt cx="844650" cy="838175"/>
          </a:xfrm>
        </p:grpSpPr>
        <p:sp>
          <p:nvSpPr>
            <p:cNvPr id="172" name="Google Shape;172;p43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43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43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43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43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43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43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43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" name="Google Shape;180;p43"/>
          <p:cNvSpPr/>
          <p:nvPr/>
        </p:nvSpPr>
        <p:spPr>
          <a:xfrm>
            <a:off x="724822" y="4404625"/>
            <a:ext cx="740240" cy="740947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43"/>
          <p:cNvSpPr/>
          <p:nvPr/>
        </p:nvSpPr>
        <p:spPr>
          <a:xfrm>
            <a:off x="-16175" y="4404625"/>
            <a:ext cx="740969" cy="740947"/>
          </a:xfrm>
          <a:custGeom>
            <a:avLst/>
            <a:gdLst/>
            <a:ahLst/>
            <a:cxnLst/>
            <a:rect l="l" t="t" r="r" b="b"/>
            <a:pathLst>
              <a:path w="33528" h="33527" extrusionOk="0">
                <a:moveTo>
                  <a:pt x="0" y="0"/>
                </a:moveTo>
                <a:lnTo>
                  <a:pt x="0" y="33527"/>
                </a:lnTo>
                <a:lnTo>
                  <a:pt x="33527" y="33527"/>
                </a:lnTo>
                <a:lnTo>
                  <a:pt x="3352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43"/>
          <p:cNvSpPr/>
          <p:nvPr/>
        </p:nvSpPr>
        <p:spPr>
          <a:xfrm>
            <a:off x="-16175" y="4404625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43"/>
          <p:cNvSpPr/>
          <p:nvPr/>
        </p:nvSpPr>
        <p:spPr>
          <a:xfrm>
            <a:off x="884815" y="4538315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43"/>
          <p:cNvSpPr/>
          <p:nvPr/>
        </p:nvSpPr>
        <p:spPr>
          <a:xfrm>
            <a:off x="884815" y="4881769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43"/>
          <p:cNvSpPr/>
          <p:nvPr/>
        </p:nvSpPr>
        <p:spPr>
          <a:xfrm>
            <a:off x="1219764" y="4538315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43"/>
          <p:cNvSpPr/>
          <p:nvPr/>
        </p:nvSpPr>
        <p:spPr>
          <a:xfrm>
            <a:off x="1219764" y="4881769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noFill/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4"/>
          <p:cNvSpPr/>
          <p:nvPr/>
        </p:nvSpPr>
        <p:spPr>
          <a:xfrm>
            <a:off x="724822" y="4404625"/>
            <a:ext cx="740240" cy="740947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44"/>
          <p:cNvSpPr/>
          <p:nvPr/>
        </p:nvSpPr>
        <p:spPr>
          <a:xfrm>
            <a:off x="-16175" y="4404625"/>
            <a:ext cx="740969" cy="740947"/>
          </a:xfrm>
          <a:custGeom>
            <a:avLst/>
            <a:gdLst/>
            <a:ahLst/>
            <a:cxnLst/>
            <a:rect l="l" t="t" r="r" b="b"/>
            <a:pathLst>
              <a:path w="33528" h="33527" extrusionOk="0">
                <a:moveTo>
                  <a:pt x="0" y="0"/>
                </a:moveTo>
                <a:lnTo>
                  <a:pt x="0" y="33527"/>
                </a:lnTo>
                <a:lnTo>
                  <a:pt x="33527" y="33527"/>
                </a:lnTo>
                <a:lnTo>
                  <a:pt x="3352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44"/>
          <p:cNvSpPr/>
          <p:nvPr/>
        </p:nvSpPr>
        <p:spPr>
          <a:xfrm>
            <a:off x="-16175" y="4404625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44"/>
          <p:cNvSpPr/>
          <p:nvPr/>
        </p:nvSpPr>
        <p:spPr>
          <a:xfrm>
            <a:off x="884815" y="4538315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44"/>
          <p:cNvSpPr/>
          <p:nvPr/>
        </p:nvSpPr>
        <p:spPr>
          <a:xfrm>
            <a:off x="884815" y="4881769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44"/>
          <p:cNvSpPr/>
          <p:nvPr/>
        </p:nvSpPr>
        <p:spPr>
          <a:xfrm>
            <a:off x="1219764" y="4538315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44"/>
          <p:cNvSpPr/>
          <p:nvPr/>
        </p:nvSpPr>
        <p:spPr>
          <a:xfrm>
            <a:off x="1219764" y="4881769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4"/>
          <p:cNvSpPr/>
          <p:nvPr/>
        </p:nvSpPr>
        <p:spPr>
          <a:xfrm rot="10800000">
            <a:off x="-16125" y="3663678"/>
            <a:ext cx="740240" cy="740947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44"/>
          <p:cNvSpPr/>
          <p:nvPr/>
        </p:nvSpPr>
        <p:spPr>
          <a:xfrm rot="5400000">
            <a:off x="723083" y="3663624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44"/>
          <p:cNvSpPr txBox="1">
            <a:spLocks noGrp="1"/>
          </p:cNvSpPr>
          <p:nvPr>
            <p:ph type="title"/>
          </p:nvPr>
        </p:nvSpPr>
        <p:spPr>
          <a:xfrm>
            <a:off x="631400" y="51450"/>
            <a:ext cx="2413800" cy="28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44"/>
          <p:cNvSpPr/>
          <p:nvPr/>
        </p:nvSpPr>
        <p:spPr>
          <a:xfrm rot="-5400000">
            <a:off x="723083" y="3663624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5"/>
          <p:cNvSpPr txBox="1">
            <a:spLocks noGrp="1"/>
          </p:cNvSpPr>
          <p:nvPr>
            <p:ph type="title" hasCustomPrompt="1"/>
          </p:nvPr>
        </p:nvSpPr>
        <p:spPr>
          <a:xfrm>
            <a:off x="1284000" y="1559975"/>
            <a:ext cx="6576000" cy="15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01" name="Google Shape;201;p45"/>
          <p:cNvSpPr txBox="1">
            <a:spLocks noGrp="1"/>
          </p:cNvSpPr>
          <p:nvPr>
            <p:ph type="subTitle" idx="1"/>
          </p:nvPr>
        </p:nvSpPr>
        <p:spPr>
          <a:xfrm>
            <a:off x="1661250" y="3071125"/>
            <a:ext cx="5821500" cy="512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202" name="Google Shape;202;p45"/>
          <p:cNvGrpSpPr/>
          <p:nvPr/>
        </p:nvGrpSpPr>
        <p:grpSpPr>
          <a:xfrm rot="10800000" flipH="1">
            <a:off x="7968663" y="584540"/>
            <a:ext cx="2337900" cy="560387"/>
            <a:chOff x="6135125" y="2934550"/>
            <a:chExt cx="2337900" cy="701975"/>
          </a:xfrm>
        </p:grpSpPr>
        <p:sp>
          <p:nvSpPr>
            <p:cNvPr id="203" name="Google Shape;203;p45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45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45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45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45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45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9" name="Google Shape;209;p45"/>
          <p:cNvSpPr/>
          <p:nvPr/>
        </p:nvSpPr>
        <p:spPr>
          <a:xfrm rot="10800000" flipH="1">
            <a:off x="753763" y="327038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2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7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47"/>
          <p:cNvSpPr txBox="1">
            <a:spLocks noGrp="1"/>
          </p:cNvSpPr>
          <p:nvPr>
            <p:ph type="subTitle" idx="1"/>
          </p:nvPr>
        </p:nvSpPr>
        <p:spPr>
          <a:xfrm>
            <a:off x="720000" y="1622650"/>
            <a:ext cx="2574300" cy="3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4" name="Google Shape;214;p47"/>
          <p:cNvSpPr txBox="1">
            <a:spLocks noGrp="1"/>
          </p:cNvSpPr>
          <p:nvPr>
            <p:ph type="subTitle" idx="2"/>
          </p:nvPr>
        </p:nvSpPr>
        <p:spPr>
          <a:xfrm>
            <a:off x="716600" y="1989652"/>
            <a:ext cx="2574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47"/>
          <p:cNvSpPr txBox="1">
            <a:spLocks noGrp="1"/>
          </p:cNvSpPr>
          <p:nvPr>
            <p:ph type="title" idx="3"/>
          </p:nvPr>
        </p:nvSpPr>
        <p:spPr>
          <a:xfrm>
            <a:off x="3497321" y="1622650"/>
            <a:ext cx="944700" cy="953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216" name="Google Shape;216;p47"/>
          <p:cNvSpPr txBox="1">
            <a:spLocks noGrp="1"/>
          </p:cNvSpPr>
          <p:nvPr>
            <p:ph type="title" idx="4"/>
          </p:nvPr>
        </p:nvSpPr>
        <p:spPr>
          <a:xfrm>
            <a:off x="3497321" y="2920550"/>
            <a:ext cx="944700" cy="953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217" name="Google Shape;217;p47"/>
          <p:cNvSpPr txBox="1">
            <a:spLocks noGrp="1"/>
          </p:cNvSpPr>
          <p:nvPr>
            <p:ph type="title" idx="5"/>
          </p:nvPr>
        </p:nvSpPr>
        <p:spPr>
          <a:xfrm>
            <a:off x="4689896" y="2920550"/>
            <a:ext cx="944700" cy="953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218" name="Google Shape;218;p47"/>
          <p:cNvSpPr txBox="1">
            <a:spLocks noGrp="1"/>
          </p:cNvSpPr>
          <p:nvPr>
            <p:ph type="title" idx="6"/>
          </p:nvPr>
        </p:nvSpPr>
        <p:spPr>
          <a:xfrm>
            <a:off x="4689896" y="1622650"/>
            <a:ext cx="944700" cy="953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219" name="Google Shape;219;p47"/>
          <p:cNvSpPr txBox="1">
            <a:spLocks noGrp="1"/>
          </p:cNvSpPr>
          <p:nvPr>
            <p:ph type="subTitle" idx="7"/>
          </p:nvPr>
        </p:nvSpPr>
        <p:spPr>
          <a:xfrm>
            <a:off x="720000" y="2920550"/>
            <a:ext cx="2574300" cy="3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0" name="Google Shape;220;p47"/>
          <p:cNvSpPr txBox="1">
            <a:spLocks noGrp="1"/>
          </p:cNvSpPr>
          <p:nvPr>
            <p:ph type="subTitle" idx="8"/>
          </p:nvPr>
        </p:nvSpPr>
        <p:spPr>
          <a:xfrm>
            <a:off x="713175" y="3287953"/>
            <a:ext cx="2574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47"/>
          <p:cNvSpPr txBox="1">
            <a:spLocks noGrp="1"/>
          </p:cNvSpPr>
          <p:nvPr>
            <p:ph type="subTitle" idx="9"/>
          </p:nvPr>
        </p:nvSpPr>
        <p:spPr>
          <a:xfrm>
            <a:off x="5856625" y="1622650"/>
            <a:ext cx="25743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2" name="Google Shape;222;p47"/>
          <p:cNvSpPr txBox="1">
            <a:spLocks noGrp="1"/>
          </p:cNvSpPr>
          <p:nvPr>
            <p:ph type="subTitle" idx="13"/>
          </p:nvPr>
        </p:nvSpPr>
        <p:spPr>
          <a:xfrm>
            <a:off x="5849804" y="1989652"/>
            <a:ext cx="2574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47"/>
          <p:cNvSpPr txBox="1">
            <a:spLocks noGrp="1"/>
          </p:cNvSpPr>
          <p:nvPr>
            <p:ph type="subTitle" idx="14"/>
          </p:nvPr>
        </p:nvSpPr>
        <p:spPr>
          <a:xfrm>
            <a:off x="5863500" y="2920550"/>
            <a:ext cx="2574300" cy="3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4" name="Google Shape;224;p47"/>
          <p:cNvSpPr txBox="1">
            <a:spLocks noGrp="1"/>
          </p:cNvSpPr>
          <p:nvPr>
            <p:ph type="subTitle" idx="15"/>
          </p:nvPr>
        </p:nvSpPr>
        <p:spPr>
          <a:xfrm>
            <a:off x="5856675" y="3287953"/>
            <a:ext cx="2574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25" name="Google Shape;225;p47"/>
          <p:cNvGrpSpPr/>
          <p:nvPr/>
        </p:nvGrpSpPr>
        <p:grpSpPr>
          <a:xfrm>
            <a:off x="7455325" y="310599"/>
            <a:ext cx="2337900" cy="560387"/>
            <a:chOff x="6135125" y="2934550"/>
            <a:chExt cx="2337900" cy="701975"/>
          </a:xfrm>
        </p:grpSpPr>
        <p:sp>
          <p:nvSpPr>
            <p:cNvPr id="226" name="Google Shape;226;p47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47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47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47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47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47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2" name="Google Shape;232;p47"/>
          <p:cNvGrpSpPr/>
          <p:nvPr/>
        </p:nvGrpSpPr>
        <p:grpSpPr>
          <a:xfrm>
            <a:off x="713238" y="4305325"/>
            <a:ext cx="844650" cy="838175"/>
            <a:chOff x="513200" y="2286375"/>
            <a:chExt cx="844650" cy="838175"/>
          </a:xfrm>
        </p:grpSpPr>
        <p:sp>
          <p:nvSpPr>
            <p:cNvPr id="233" name="Google Shape;233;p47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47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47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47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47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47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47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47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1" name="Google Shape;241;p47"/>
          <p:cNvSpPr/>
          <p:nvPr/>
        </p:nvSpPr>
        <p:spPr>
          <a:xfrm>
            <a:off x="1550562" y="4305325"/>
            <a:ext cx="844660" cy="838175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47"/>
          <p:cNvSpPr/>
          <p:nvPr/>
        </p:nvSpPr>
        <p:spPr>
          <a:xfrm>
            <a:off x="124613" y="-2000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3" name="Google Shape;243;p47"/>
          <p:cNvGrpSpPr/>
          <p:nvPr/>
        </p:nvGrpSpPr>
        <p:grpSpPr>
          <a:xfrm>
            <a:off x="757688" y="889675"/>
            <a:ext cx="201100" cy="204325"/>
            <a:chOff x="3375338" y="419625"/>
            <a:chExt cx="201100" cy="204325"/>
          </a:xfrm>
        </p:grpSpPr>
        <p:sp>
          <p:nvSpPr>
            <p:cNvPr id="244" name="Google Shape;244;p47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47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47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47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8" name="Google Shape;248;p47"/>
          <p:cNvGrpSpPr/>
          <p:nvPr/>
        </p:nvGrpSpPr>
        <p:grpSpPr>
          <a:xfrm>
            <a:off x="2116338" y="4506338"/>
            <a:ext cx="201100" cy="204325"/>
            <a:chOff x="3375338" y="419625"/>
            <a:chExt cx="201100" cy="204325"/>
          </a:xfrm>
        </p:grpSpPr>
        <p:sp>
          <p:nvSpPr>
            <p:cNvPr id="249" name="Google Shape;249;p47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47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47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47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71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8"/>
          <p:cNvSpPr txBox="1">
            <a:spLocks noGrp="1"/>
          </p:cNvSpPr>
          <p:nvPr>
            <p:ph type="title"/>
          </p:nvPr>
        </p:nvSpPr>
        <p:spPr>
          <a:xfrm>
            <a:off x="1388175" y="885525"/>
            <a:ext cx="6367800" cy="25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sz="1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55" name="Google Shape;255;p48"/>
          <p:cNvSpPr txBox="1">
            <a:spLocks noGrp="1"/>
          </p:cNvSpPr>
          <p:nvPr>
            <p:ph type="subTitle" idx="1"/>
          </p:nvPr>
        </p:nvSpPr>
        <p:spPr>
          <a:xfrm>
            <a:off x="1795350" y="3414825"/>
            <a:ext cx="5553300" cy="6156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56" name="Google Shape;256;p48"/>
          <p:cNvSpPr/>
          <p:nvPr/>
        </p:nvSpPr>
        <p:spPr>
          <a:xfrm rot="10800000">
            <a:off x="8034192" y="216375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7" name="Google Shape;257;p48"/>
          <p:cNvGrpSpPr/>
          <p:nvPr/>
        </p:nvGrpSpPr>
        <p:grpSpPr>
          <a:xfrm rot="10800000">
            <a:off x="7755892" y="1088325"/>
            <a:ext cx="201100" cy="204325"/>
            <a:chOff x="3375338" y="419625"/>
            <a:chExt cx="201100" cy="204325"/>
          </a:xfrm>
        </p:grpSpPr>
        <p:sp>
          <p:nvSpPr>
            <p:cNvPr id="258" name="Google Shape;258;p48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48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48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48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2" name="Google Shape;262;p48"/>
          <p:cNvGrpSpPr/>
          <p:nvPr/>
        </p:nvGrpSpPr>
        <p:grpSpPr>
          <a:xfrm>
            <a:off x="-1622800" y="4375124"/>
            <a:ext cx="2337900" cy="560387"/>
            <a:chOff x="6135125" y="2934550"/>
            <a:chExt cx="2337900" cy="701975"/>
          </a:xfrm>
        </p:grpSpPr>
        <p:sp>
          <p:nvSpPr>
            <p:cNvPr id="263" name="Google Shape;263;p48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48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48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48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48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48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9" name="Google Shape;269;p48"/>
          <p:cNvSpPr/>
          <p:nvPr/>
        </p:nvSpPr>
        <p:spPr>
          <a:xfrm>
            <a:off x="310" y="742437"/>
            <a:ext cx="740240" cy="740947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48"/>
          <p:cNvSpPr/>
          <p:nvPr/>
        </p:nvSpPr>
        <p:spPr>
          <a:xfrm>
            <a:off x="160303" y="876128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48"/>
          <p:cNvSpPr/>
          <p:nvPr/>
        </p:nvSpPr>
        <p:spPr>
          <a:xfrm>
            <a:off x="160303" y="1219581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48"/>
          <p:cNvSpPr/>
          <p:nvPr/>
        </p:nvSpPr>
        <p:spPr>
          <a:xfrm>
            <a:off x="495251" y="876128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48"/>
          <p:cNvSpPr/>
          <p:nvPr/>
        </p:nvSpPr>
        <p:spPr>
          <a:xfrm>
            <a:off x="495251" y="1219581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48"/>
          <p:cNvSpPr/>
          <p:nvPr/>
        </p:nvSpPr>
        <p:spPr>
          <a:xfrm rot="5400000">
            <a:off x="-1430" y="1437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48"/>
          <p:cNvSpPr/>
          <p:nvPr/>
        </p:nvSpPr>
        <p:spPr>
          <a:xfrm rot="-5400000">
            <a:off x="-1430" y="1499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9"/>
          <p:cNvSpPr txBox="1">
            <a:spLocks noGrp="1"/>
          </p:cNvSpPr>
          <p:nvPr>
            <p:ph type="title"/>
          </p:nvPr>
        </p:nvSpPr>
        <p:spPr>
          <a:xfrm>
            <a:off x="2290025" y="3392700"/>
            <a:ext cx="45639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78" name="Google Shape;278;p49"/>
          <p:cNvSpPr txBox="1">
            <a:spLocks noGrp="1"/>
          </p:cNvSpPr>
          <p:nvPr>
            <p:ph type="subTitle" idx="1"/>
          </p:nvPr>
        </p:nvSpPr>
        <p:spPr>
          <a:xfrm>
            <a:off x="1857575" y="1188100"/>
            <a:ext cx="5424900" cy="17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9" name="Google Shape;279;p49"/>
          <p:cNvSpPr/>
          <p:nvPr/>
        </p:nvSpPr>
        <p:spPr>
          <a:xfrm>
            <a:off x="512725" y="1235256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9"/>
          <p:cNvSpPr/>
          <p:nvPr/>
        </p:nvSpPr>
        <p:spPr>
          <a:xfrm>
            <a:off x="508725" y="384206"/>
            <a:ext cx="838175" cy="847850"/>
          </a:xfrm>
          <a:custGeom>
            <a:avLst/>
            <a:gdLst/>
            <a:ahLst/>
            <a:cxnLst/>
            <a:rect l="l" t="t" r="r" b="b"/>
            <a:pathLst>
              <a:path w="33527" h="33914" extrusionOk="0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1" name="Google Shape;281;p49"/>
          <p:cNvGrpSpPr/>
          <p:nvPr/>
        </p:nvGrpSpPr>
        <p:grpSpPr>
          <a:xfrm>
            <a:off x="8042700" y="3739224"/>
            <a:ext cx="2337900" cy="560387"/>
            <a:chOff x="6135125" y="2934550"/>
            <a:chExt cx="2337900" cy="701975"/>
          </a:xfrm>
        </p:grpSpPr>
        <p:sp>
          <p:nvSpPr>
            <p:cNvPr id="282" name="Google Shape;282;p49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49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49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49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49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49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0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90" name="Google Shape;290;p50"/>
          <p:cNvGrpSpPr/>
          <p:nvPr/>
        </p:nvGrpSpPr>
        <p:grpSpPr>
          <a:xfrm>
            <a:off x="8424000" y="541161"/>
            <a:ext cx="2337900" cy="560387"/>
            <a:chOff x="6135125" y="2934550"/>
            <a:chExt cx="2337900" cy="701975"/>
          </a:xfrm>
        </p:grpSpPr>
        <p:sp>
          <p:nvSpPr>
            <p:cNvPr id="291" name="Google Shape;291;p50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50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50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50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50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50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100019" scaled="0"/>
        </a:gra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3"/>
          <p:cNvSpPr txBox="1">
            <a:spLocks noGrp="1"/>
          </p:cNvSpPr>
          <p:nvPr>
            <p:ph type="body" idx="1"/>
          </p:nvPr>
        </p:nvSpPr>
        <p:spPr>
          <a:xfrm>
            <a:off x="1172150" y="1023300"/>
            <a:ext cx="7828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100">
                <a:solidFill>
                  <a:schemeClr val="accent2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chemeClr val="accent2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0" name="Google Shape;20;p3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1" name="Google Shape;21;p33"/>
          <p:cNvGrpSpPr/>
          <p:nvPr/>
        </p:nvGrpSpPr>
        <p:grpSpPr>
          <a:xfrm>
            <a:off x="8428875" y="4375124"/>
            <a:ext cx="2337900" cy="560387"/>
            <a:chOff x="6135125" y="2934550"/>
            <a:chExt cx="2337900" cy="701975"/>
          </a:xfrm>
        </p:grpSpPr>
        <p:sp>
          <p:nvSpPr>
            <p:cNvPr id="22" name="Google Shape;22;p33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33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33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33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33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33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" name="Google Shape;28;p33"/>
          <p:cNvSpPr/>
          <p:nvPr/>
        </p:nvSpPr>
        <p:spPr>
          <a:xfrm>
            <a:off x="267620" y="3664500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3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1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5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2"/>
          <p:cNvSpPr/>
          <p:nvPr/>
        </p:nvSpPr>
        <p:spPr>
          <a:xfrm flipH="1">
            <a:off x="8008900" y="4464063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52"/>
          <p:cNvSpPr/>
          <p:nvPr/>
        </p:nvSpPr>
        <p:spPr>
          <a:xfrm flipH="1">
            <a:off x="595600" y="4727631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52"/>
          <p:cNvSpPr/>
          <p:nvPr/>
        </p:nvSpPr>
        <p:spPr>
          <a:xfrm flipH="1">
            <a:off x="176525" y="3876581"/>
            <a:ext cx="838175" cy="847850"/>
          </a:xfrm>
          <a:custGeom>
            <a:avLst/>
            <a:gdLst/>
            <a:ahLst/>
            <a:cxnLst/>
            <a:rect l="l" t="t" r="r" b="b"/>
            <a:pathLst>
              <a:path w="33527" h="33914" extrusionOk="0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3" name="Google Shape;303;p52"/>
          <p:cNvGrpSpPr/>
          <p:nvPr/>
        </p:nvGrpSpPr>
        <p:grpSpPr>
          <a:xfrm flipH="1">
            <a:off x="8180850" y="534999"/>
            <a:ext cx="2337900" cy="560387"/>
            <a:chOff x="6135125" y="2934550"/>
            <a:chExt cx="2337900" cy="701975"/>
          </a:xfrm>
        </p:grpSpPr>
        <p:sp>
          <p:nvSpPr>
            <p:cNvPr id="304" name="Google Shape;304;p52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52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52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52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52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52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0" name="Google Shape;310;p52"/>
          <p:cNvGrpSpPr/>
          <p:nvPr/>
        </p:nvGrpSpPr>
        <p:grpSpPr>
          <a:xfrm rot="10800000">
            <a:off x="936073" y="0"/>
            <a:ext cx="844650" cy="838175"/>
            <a:chOff x="513200" y="2286375"/>
            <a:chExt cx="844650" cy="838175"/>
          </a:xfrm>
        </p:grpSpPr>
        <p:sp>
          <p:nvSpPr>
            <p:cNvPr id="311" name="Google Shape;311;p52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52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52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52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52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52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52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52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9" name="Google Shape;319;p52"/>
          <p:cNvSpPr/>
          <p:nvPr/>
        </p:nvSpPr>
        <p:spPr>
          <a:xfrm rot="10800000">
            <a:off x="98738" y="0"/>
            <a:ext cx="844660" cy="838175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0" name="Google Shape;320;p52"/>
          <p:cNvGrpSpPr/>
          <p:nvPr/>
        </p:nvGrpSpPr>
        <p:grpSpPr>
          <a:xfrm rot="10800000">
            <a:off x="176523" y="432838"/>
            <a:ext cx="201100" cy="204325"/>
            <a:chOff x="3375338" y="419625"/>
            <a:chExt cx="201100" cy="204325"/>
          </a:xfrm>
        </p:grpSpPr>
        <p:sp>
          <p:nvSpPr>
            <p:cNvPr id="321" name="Google Shape;321;p52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52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52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52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5" name="Google Shape;325;p52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6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  <a:effectLst/>
      </p:bgPr>
    </p:bg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3"/>
          <p:cNvSpPr/>
          <p:nvPr/>
        </p:nvSpPr>
        <p:spPr>
          <a:xfrm>
            <a:off x="8403360" y="732112"/>
            <a:ext cx="740240" cy="740947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53"/>
          <p:cNvSpPr/>
          <p:nvPr/>
        </p:nvSpPr>
        <p:spPr>
          <a:xfrm>
            <a:off x="8563353" y="865803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53"/>
          <p:cNvSpPr/>
          <p:nvPr/>
        </p:nvSpPr>
        <p:spPr>
          <a:xfrm>
            <a:off x="8563353" y="1209256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53"/>
          <p:cNvSpPr/>
          <p:nvPr/>
        </p:nvSpPr>
        <p:spPr>
          <a:xfrm>
            <a:off x="8898301" y="865803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53"/>
          <p:cNvSpPr/>
          <p:nvPr/>
        </p:nvSpPr>
        <p:spPr>
          <a:xfrm flipH="1">
            <a:off x="7975125" y="4400563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2" name="Google Shape;332;p53"/>
          <p:cNvGrpSpPr/>
          <p:nvPr/>
        </p:nvGrpSpPr>
        <p:grpSpPr>
          <a:xfrm flipH="1">
            <a:off x="-1323875" y="534999"/>
            <a:ext cx="2337900" cy="560387"/>
            <a:chOff x="6135125" y="2934550"/>
            <a:chExt cx="2337900" cy="701975"/>
          </a:xfrm>
        </p:grpSpPr>
        <p:sp>
          <p:nvSpPr>
            <p:cNvPr id="333" name="Google Shape;333;p53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53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53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53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53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53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9" name="Google Shape;339;p53"/>
          <p:cNvSpPr/>
          <p:nvPr/>
        </p:nvSpPr>
        <p:spPr>
          <a:xfrm>
            <a:off x="8898301" y="1209256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53"/>
          <p:cNvSpPr/>
          <p:nvPr/>
        </p:nvSpPr>
        <p:spPr>
          <a:xfrm rot="5400000">
            <a:off x="8401620" y="-8888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53"/>
          <p:cNvSpPr/>
          <p:nvPr/>
        </p:nvSpPr>
        <p:spPr>
          <a:xfrm rot="-5400000">
            <a:off x="8401620" y="-8826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5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7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4"/>
          <p:cNvSpPr/>
          <p:nvPr/>
        </p:nvSpPr>
        <p:spPr>
          <a:xfrm rot="-5400000">
            <a:off x="5238" y="-5250"/>
            <a:ext cx="837375" cy="847850"/>
          </a:xfrm>
          <a:custGeom>
            <a:avLst/>
            <a:gdLst/>
            <a:ahLst/>
            <a:cxnLst/>
            <a:rect l="l" t="t" r="r" b="b"/>
            <a:pathLst>
              <a:path w="33495" h="33914" extrusionOk="0">
                <a:moveTo>
                  <a:pt x="0" y="1"/>
                </a:moveTo>
                <a:cubicBezTo>
                  <a:pt x="0" y="9364"/>
                  <a:pt x="3733" y="17826"/>
                  <a:pt x="9910" y="23971"/>
                </a:cubicBezTo>
                <a:cubicBezTo>
                  <a:pt x="15959" y="30020"/>
                  <a:pt x="24261" y="33785"/>
                  <a:pt x="33495" y="33914"/>
                </a:cubicBez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54"/>
          <p:cNvSpPr/>
          <p:nvPr/>
        </p:nvSpPr>
        <p:spPr>
          <a:xfrm rot="-5400000">
            <a:off x="563400" y="6044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54"/>
          <p:cNvSpPr/>
          <p:nvPr/>
        </p:nvSpPr>
        <p:spPr>
          <a:xfrm rot="-5400000">
            <a:off x="710600" y="6044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54"/>
          <p:cNvSpPr/>
          <p:nvPr/>
        </p:nvSpPr>
        <p:spPr>
          <a:xfrm rot="-5400000">
            <a:off x="563400" y="46042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54"/>
          <p:cNvSpPr/>
          <p:nvPr/>
        </p:nvSpPr>
        <p:spPr>
          <a:xfrm rot="-5400000">
            <a:off x="710600" y="46042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54"/>
          <p:cNvSpPr/>
          <p:nvPr/>
        </p:nvSpPr>
        <p:spPr>
          <a:xfrm rot="5400000">
            <a:off x="7686537" y="536437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54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8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5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53" name="Google Shape;353;p55"/>
          <p:cNvGrpSpPr/>
          <p:nvPr/>
        </p:nvGrpSpPr>
        <p:grpSpPr>
          <a:xfrm>
            <a:off x="8424000" y="541161"/>
            <a:ext cx="2337900" cy="560387"/>
            <a:chOff x="6135125" y="2934550"/>
            <a:chExt cx="2337900" cy="701975"/>
          </a:xfrm>
        </p:grpSpPr>
        <p:sp>
          <p:nvSpPr>
            <p:cNvPr id="354" name="Google Shape;354;p55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55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55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55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55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55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9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6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56"/>
          <p:cNvSpPr/>
          <p:nvPr/>
        </p:nvSpPr>
        <p:spPr>
          <a:xfrm rot="10800000">
            <a:off x="715088" y="3773525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3" name="Google Shape;363;p56"/>
          <p:cNvGrpSpPr/>
          <p:nvPr/>
        </p:nvGrpSpPr>
        <p:grpSpPr>
          <a:xfrm rot="10800000">
            <a:off x="715088" y="3512500"/>
            <a:ext cx="201100" cy="204325"/>
            <a:chOff x="3375338" y="419625"/>
            <a:chExt cx="201100" cy="204325"/>
          </a:xfrm>
        </p:grpSpPr>
        <p:sp>
          <p:nvSpPr>
            <p:cNvPr id="364" name="Google Shape;364;p56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56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56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56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8" name="Google Shape;368;p56"/>
          <p:cNvGrpSpPr/>
          <p:nvPr/>
        </p:nvGrpSpPr>
        <p:grpSpPr>
          <a:xfrm rot="10800000" flipH="1">
            <a:off x="7929988" y="792490"/>
            <a:ext cx="2337900" cy="560387"/>
            <a:chOff x="6135125" y="2934550"/>
            <a:chExt cx="2337900" cy="701975"/>
          </a:xfrm>
        </p:grpSpPr>
        <p:sp>
          <p:nvSpPr>
            <p:cNvPr id="369" name="Google Shape;369;p56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56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56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56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56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56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5" name="Google Shape;375;p56"/>
          <p:cNvSpPr/>
          <p:nvPr/>
        </p:nvSpPr>
        <p:spPr>
          <a:xfrm rot="10800000" flipH="1">
            <a:off x="715088" y="534988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1">
  <p:cSld name="CUSTOM_10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7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8" name="Google Shape;378;p57"/>
          <p:cNvSpPr/>
          <p:nvPr/>
        </p:nvSpPr>
        <p:spPr>
          <a:xfrm rot="10800000">
            <a:off x="0" y="-12"/>
            <a:ext cx="844650" cy="837400"/>
          </a:xfrm>
          <a:custGeom>
            <a:avLst/>
            <a:gdLst/>
            <a:ahLst/>
            <a:cxn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9" name="Google Shape;379;p57"/>
          <p:cNvGrpSpPr/>
          <p:nvPr/>
        </p:nvGrpSpPr>
        <p:grpSpPr>
          <a:xfrm rot="10800000">
            <a:off x="0" y="837363"/>
            <a:ext cx="844650" cy="838175"/>
            <a:chOff x="513200" y="2286375"/>
            <a:chExt cx="844650" cy="838175"/>
          </a:xfrm>
        </p:grpSpPr>
        <p:sp>
          <p:nvSpPr>
            <p:cNvPr id="380" name="Google Shape;380;p57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57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57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57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57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57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57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57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8" name="Google Shape;388;p57"/>
          <p:cNvGrpSpPr/>
          <p:nvPr/>
        </p:nvGrpSpPr>
        <p:grpSpPr>
          <a:xfrm rot="10800000" flipH="1">
            <a:off x="8428888" y="1675540"/>
            <a:ext cx="2337900" cy="560387"/>
            <a:chOff x="6135125" y="2934550"/>
            <a:chExt cx="2337900" cy="701975"/>
          </a:xfrm>
        </p:grpSpPr>
        <p:sp>
          <p:nvSpPr>
            <p:cNvPr id="389" name="Google Shape;389;p57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57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57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57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57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57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5" name="Google Shape;395;p57"/>
          <p:cNvSpPr/>
          <p:nvPr/>
        </p:nvSpPr>
        <p:spPr>
          <a:xfrm rot="10800000" flipH="1">
            <a:off x="304888" y="4192613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8"/>
          <p:cNvSpPr txBox="1">
            <a:spLocks noGrp="1"/>
          </p:cNvSpPr>
          <p:nvPr>
            <p:ph type="title"/>
          </p:nvPr>
        </p:nvSpPr>
        <p:spPr>
          <a:xfrm>
            <a:off x="824924" y="3079804"/>
            <a:ext cx="2199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98" name="Google Shape;398;p58"/>
          <p:cNvSpPr txBox="1">
            <a:spLocks noGrp="1"/>
          </p:cNvSpPr>
          <p:nvPr>
            <p:ph type="subTitle" idx="1"/>
          </p:nvPr>
        </p:nvSpPr>
        <p:spPr>
          <a:xfrm>
            <a:off x="3472051" y="2781274"/>
            <a:ext cx="2199900" cy="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9" name="Google Shape;399;p58"/>
          <p:cNvSpPr txBox="1">
            <a:spLocks noGrp="1"/>
          </p:cNvSpPr>
          <p:nvPr>
            <p:ph type="title" idx="2"/>
          </p:nvPr>
        </p:nvSpPr>
        <p:spPr>
          <a:xfrm>
            <a:off x="3471900" y="2423324"/>
            <a:ext cx="2199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00" name="Google Shape;400;p58"/>
          <p:cNvSpPr txBox="1">
            <a:spLocks noGrp="1"/>
          </p:cNvSpPr>
          <p:nvPr>
            <p:ph type="subTitle" idx="3"/>
          </p:nvPr>
        </p:nvSpPr>
        <p:spPr>
          <a:xfrm>
            <a:off x="824925" y="3437754"/>
            <a:ext cx="2199900" cy="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1" name="Google Shape;401;p58"/>
          <p:cNvSpPr txBox="1">
            <a:spLocks noGrp="1"/>
          </p:cNvSpPr>
          <p:nvPr>
            <p:ph type="title" idx="4"/>
          </p:nvPr>
        </p:nvSpPr>
        <p:spPr>
          <a:xfrm>
            <a:off x="6212100" y="3079804"/>
            <a:ext cx="2087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02" name="Google Shape;402;p58"/>
          <p:cNvSpPr txBox="1">
            <a:spLocks noGrp="1"/>
          </p:cNvSpPr>
          <p:nvPr>
            <p:ph type="subTitle" idx="5"/>
          </p:nvPr>
        </p:nvSpPr>
        <p:spPr>
          <a:xfrm>
            <a:off x="6119175" y="3437754"/>
            <a:ext cx="2199900" cy="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58"/>
          <p:cNvSpPr/>
          <p:nvPr/>
        </p:nvSpPr>
        <p:spPr>
          <a:xfrm rot="5400000">
            <a:off x="7660987" y="-41"/>
            <a:ext cx="740240" cy="740947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58"/>
          <p:cNvSpPr/>
          <p:nvPr/>
        </p:nvSpPr>
        <p:spPr>
          <a:xfrm rot="5400000">
            <a:off x="8137742" y="160306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58"/>
          <p:cNvSpPr/>
          <p:nvPr/>
        </p:nvSpPr>
        <p:spPr>
          <a:xfrm rot="5400000">
            <a:off x="7794289" y="160306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58"/>
          <p:cNvSpPr/>
          <p:nvPr/>
        </p:nvSpPr>
        <p:spPr>
          <a:xfrm rot="5400000">
            <a:off x="8136317" y="496680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58"/>
          <p:cNvSpPr/>
          <p:nvPr/>
        </p:nvSpPr>
        <p:spPr>
          <a:xfrm rot="5400000">
            <a:off x="7792863" y="496680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58"/>
          <p:cNvSpPr/>
          <p:nvPr/>
        </p:nvSpPr>
        <p:spPr>
          <a:xfrm rot="10800000">
            <a:off x="8400208" y="-1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58"/>
          <p:cNvSpPr/>
          <p:nvPr/>
        </p:nvSpPr>
        <p:spPr>
          <a:xfrm>
            <a:off x="8400145" y="-1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58"/>
          <p:cNvSpPr/>
          <p:nvPr/>
        </p:nvSpPr>
        <p:spPr>
          <a:xfrm>
            <a:off x="7303125" y="1122838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1" name="Google Shape;411;p58"/>
          <p:cNvGrpSpPr/>
          <p:nvPr/>
        </p:nvGrpSpPr>
        <p:grpSpPr>
          <a:xfrm>
            <a:off x="8214500" y="881538"/>
            <a:ext cx="201100" cy="204325"/>
            <a:chOff x="3375338" y="419625"/>
            <a:chExt cx="201100" cy="204325"/>
          </a:xfrm>
        </p:grpSpPr>
        <p:sp>
          <p:nvSpPr>
            <p:cNvPr id="412" name="Google Shape;412;p58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58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58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58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6" name="Google Shape;416;p58"/>
          <p:cNvGrpSpPr/>
          <p:nvPr/>
        </p:nvGrpSpPr>
        <p:grpSpPr>
          <a:xfrm rot="10800000" flipH="1">
            <a:off x="-1617912" y="963002"/>
            <a:ext cx="2337900" cy="560387"/>
            <a:chOff x="6135125" y="2934550"/>
            <a:chExt cx="2337900" cy="701975"/>
          </a:xfrm>
        </p:grpSpPr>
        <p:sp>
          <p:nvSpPr>
            <p:cNvPr id="417" name="Google Shape;417;p58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58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58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58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58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58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3" name="Google Shape;423;p58"/>
          <p:cNvSpPr txBox="1">
            <a:spLocks noGrp="1"/>
          </p:cNvSpPr>
          <p:nvPr>
            <p:ph type="title" idx="6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59"/>
          <p:cNvSpPr/>
          <p:nvPr/>
        </p:nvSpPr>
        <p:spPr>
          <a:xfrm>
            <a:off x="8403360" y="535012"/>
            <a:ext cx="740240" cy="740947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59"/>
          <p:cNvSpPr/>
          <p:nvPr/>
        </p:nvSpPr>
        <p:spPr>
          <a:xfrm>
            <a:off x="7662362" y="535012"/>
            <a:ext cx="740969" cy="740947"/>
          </a:xfrm>
          <a:custGeom>
            <a:avLst/>
            <a:gdLst/>
            <a:ahLst/>
            <a:cxnLst/>
            <a:rect l="l" t="t" r="r" b="b"/>
            <a:pathLst>
              <a:path w="33528" h="33527" extrusionOk="0">
                <a:moveTo>
                  <a:pt x="0" y="0"/>
                </a:moveTo>
                <a:lnTo>
                  <a:pt x="0" y="33527"/>
                </a:lnTo>
                <a:lnTo>
                  <a:pt x="33527" y="33527"/>
                </a:lnTo>
                <a:lnTo>
                  <a:pt x="3352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59"/>
          <p:cNvSpPr/>
          <p:nvPr/>
        </p:nvSpPr>
        <p:spPr>
          <a:xfrm>
            <a:off x="8563353" y="668703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59"/>
          <p:cNvSpPr/>
          <p:nvPr/>
        </p:nvSpPr>
        <p:spPr>
          <a:xfrm>
            <a:off x="8563353" y="1012156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59"/>
          <p:cNvSpPr/>
          <p:nvPr/>
        </p:nvSpPr>
        <p:spPr>
          <a:xfrm>
            <a:off x="8898301" y="668703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59"/>
          <p:cNvSpPr/>
          <p:nvPr/>
        </p:nvSpPr>
        <p:spPr>
          <a:xfrm>
            <a:off x="8898301" y="1012156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59"/>
          <p:cNvSpPr/>
          <p:nvPr/>
        </p:nvSpPr>
        <p:spPr>
          <a:xfrm flipH="1">
            <a:off x="723471" y="542834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2" name="Google Shape;432;p59"/>
          <p:cNvGrpSpPr/>
          <p:nvPr/>
        </p:nvGrpSpPr>
        <p:grpSpPr>
          <a:xfrm flipH="1">
            <a:off x="445171" y="301534"/>
            <a:ext cx="201100" cy="204325"/>
            <a:chOff x="3375338" y="419625"/>
            <a:chExt cx="201100" cy="204325"/>
          </a:xfrm>
        </p:grpSpPr>
        <p:sp>
          <p:nvSpPr>
            <p:cNvPr id="433" name="Google Shape;433;p59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59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59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59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7" name="Google Shape;437;p59"/>
          <p:cNvSpPr txBox="1">
            <a:spLocks noGrp="1"/>
          </p:cNvSpPr>
          <p:nvPr>
            <p:ph type="title"/>
          </p:nvPr>
        </p:nvSpPr>
        <p:spPr>
          <a:xfrm>
            <a:off x="1853925" y="1682850"/>
            <a:ext cx="2791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8" name="Google Shape;438;p59"/>
          <p:cNvSpPr txBox="1">
            <a:spLocks noGrp="1"/>
          </p:cNvSpPr>
          <p:nvPr>
            <p:ph type="subTitle" idx="1"/>
          </p:nvPr>
        </p:nvSpPr>
        <p:spPr>
          <a:xfrm>
            <a:off x="1853925" y="2116975"/>
            <a:ext cx="2689800" cy="7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9" name="Google Shape;439;p59"/>
          <p:cNvSpPr txBox="1">
            <a:spLocks noGrp="1"/>
          </p:cNvSpPr>
          <p:nvPr>
            <p:ph type="title" idx="2"/>
          </p:nvPr>
        </p:nvSpPr>
        <p:spPr>
          <a:xfrm>
            <a:off x="5739075" y="1682850"/>
            <a:ext cx="2689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0" name="Google Shape;440;p59"/>
          <p:cNvSpPr txBox="1">
            <a:spLocks noGrp="1"/>
          </p:cNvSpPr>
          <p:nvPr>
            <p:ph type="subTitle" idx="3"/>
          </p:nvPr>
        </p:nvSpPr>
        <p:spPr>
          <a:xfrm>
            <a:off x="5739100" y="2116975"/>
            <a:ext cx="2689800" cy="7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1" name="Google Shape;441;p59"/>
          <p:cNvSpPr txBox="1">
            <a:spLocks noGrp="1"/>
          </p:cNvSpPr>
          <p:nvPr>
            <p:ph type="title" idx="4"/>
          </p:nvPr>
        </p:nvSpPr>
        <p:spPr>
          <a:xfrm>
            <a:off x="1853925" y="3057303"/>
            <a:ext cx="2791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2" name="Google Shape;442;p59"/>
          <p:cNvSpPr txBox="1">
            <a:spLocks noGrp="1"/>
          </p:cNvSpPr>
          <p:nvPr>
            <p:ph type="subTitle" idx="5"/>
          </p:nvPr>
        </p:nvSpPr>
        <p:spPr>
          <a:xfrm>
            <a:off x="1853925" y="3491428"/>
            <a:ext cx="2689800" cy="7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3" name="Google Shape;443;p59"/>
          <p:cNvSpPr txBox="1">
            <a:spLocks noGrp="1"/>
          </p:cNvSpPr>
          <p:nvPr>
            <p:ph type="title" idx="6"/>
          </p:nvPr>
        </p:nvSpPr>
        <p:spPr>
          <a:xfrm>
            <a:off x="5739075" y="3057303"/>
            <a:ext cx="2689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4" name="Google Shape;444;p59"/>
          <p:cNvSpPr txBox="1">
            <a:spLocks noGrp="1"/>
          </p:cNvSpPr>
          <p:nvPr>
            <p:ph type="subTitle" idx="7"/>
          </p:nvPr>
        </p:nvSpPr>
        <p:spPr>
          <a:xfrm>
            <a:off x="5739100" y="3491428"/>
            <a:ext cx="2689800" cy="7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59"/>
          <p:cNvSpPr txBox="1">
            <a:spLocks noGrp="1"/>
          </p:cNvSpPr>
          <p:nvPr>
            <p:ph type="title" idx="8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13500032" scaled="0"/>
        </a:gradFill>
        <a:effectLst/>
      </p:bgPr>
    </p:bg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0"/>
          <p:cNvSpPr txBox="1">
            <a:spLocks noGrp="1"/>
          </p:cNvSpPr>
          <p:nvPr>
            <p:ph type="title"/>
          </p:nvPr>
        </p:nvSpPr>
        <p:spPr>
          <a:xfrm>
            <a:off x="720000" y="1996625"/>
            <a:ext cx="2561400" cy="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8" name="Google Shape;448;p60"/>
          <p:cNvSpPr txBox="1">
            <a:spLocks noGrp="1"/>
          </p:cNvSpPr>
          <p:nvPr>
            <p:ph type="subTitle" idx="1"/>
          </p:nvPr>
        </p:nvSpPr>
        <p:spPr>
          <a:xfrm>
            <a:off x="719800" y="2293500"/>
            <a:ext cx="2581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9" name="Google Shape;449;p60"/>
          <p:cNvSpPr txBox="1">
            <a:spLocks noGrp="1"/>
          </p:cNvSpPr>
          <p:nvPr>
            <p:ph type="title" idx="2"/>
          </p:nvPr>
        </p:nvSpPr>
        <p:spPr>
          <a:xfrm>
            <a:off x="3281400" y="1996625"/>
            <a:ext cx="2581500" cy="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50" name="Google Shape;450;p60"/>
          <p:cNvSpPr txBox="1">
            <a:spLocks noGrp="1"/>
          </p:cNvSpPr>
          <p:nvPr>
            <p:ph type="subTitle" idx="3"/>
          </p:nvPr>
        </p:nvSpPr>
        <p:spPr>
          <a:xfrm>
            <a:off x="5842500" y="2293500"/>
            <a:ext cx="2581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1" name="Google Shape;451;p60"/>
          <p:cNvSpPr txBox="1">
            <a:spLocks noGrp="1"/>
          </p:cNvSpPr>
          <p:nvPr>
            <p:ph type="title" idx="4"/>
          </p:nvPr>
        </p:nvSpPr>
        <p:spPr>
          <a:xfrm>
            <a:off x="720000" y="3826750"/>
            <a:ext cx="2561400" cy="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52" name="Google Shape;452;p60"/>
          <p:cNvSpPr txBox="1">
            <a:spLocks noGrp="1"/>
          </p:cNvSpPr>
          <p:nvPr>
            <p:ph type="subTitle" idx="5"/>
          </p:nvPr>
        </p:nvSpPr>
        <p:spPr>
          <a:xfrm>
            <a:off x="720000" y="4123775"/>
            <a:ext cx="2561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3" name="Google Shape;453;p60"/>
          <p:cNvSpPr txBox="1">
            <a:spLocks noGrp="1"/>
          </p:cNvSpPr>
          <p:nvPr>
            <p:ph type="title" idx="6"/>
          </p:nvPr>
        </p:nvSpPr>
        <p:spPr>
          <a:xfrm>
            <a:off x="3281621" y="3826750"/>
            <a:ext cx="2581200" cy="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54" name="Google Shape;454;p60"/>
          <p:cNvSpPr txBox="1">
            <a:spLocks noGrp="1"/>
          </p:cNvSpPr>
          <p:nvPr>
            <p:ph type="subTitle" idx="7"/>
          </p:nvPr>
        </p:nvSpPr>
        <p:spPr>
          <a:xfrm>
            <a:off x="3281450" y="4123775"/>
            <a:ext cx="2581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5" name="Google Shape;455;p60"/>
          <p:cNvSpPr txBox="1">
            <a:spLocks noGrp="1"/>
          </p:cNvSpPr>
          <p:nvPr>
            <p:ph type="title" idx="8"/>
          </p:nvPr>
        </p:nvSpPr>
        <p:spPr>
          <a:xfrm>
            <a:off x="5847400" y="1996625"/>
            <a:ext cx="2581500" cy="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56" name="Google Shape;456;p60"/>
          <p:cNvSpPr txBox="1">
            <a:spLocks noGrp="1"/>
          </p:cNvSpPr>
          <p:nvPr>
            <p:ph type="subTitle" idx="9"/>
          </p:nvPr>
        </p:nvSpPr>
        <p:spPr>
          <a:xfrm>
            <a:off x="3281438" y="2293500"/>
            <a:ext cx="2581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7" name="Google Shape;457;p60"/>
          <p:cNvSpPr txBox="1">
            <a:spLocks noGrp="1"/>
          </p:cNvSpPr>
          <p:nvPr>
            <p:ph type="title" idx="13"/>
          </p:nvPr>
        </p:nvSpPr>
        <p:spPr>
          <a:xfrm>
            <a:off x="5867670" y="3826750"/>
            <a:ext cx="2561100" cy="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58" name="Google Shape;458;p60"/>
          <p:cNvSpPr txBox="1">
            <a:spLocks noGrp="1"/>
          </p:cNvSpPr>
          <p:nvPr>
            <p:ph type="subTitle" idx="14"/>
          </p:nvPr>
        </p:nvSpPr>
        <p:spPr>
          <a:xfrm>
            <a:off x="5867500" y="4123775"/>
            <a:ext cx="25611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9" name="Google Shape;459;p60"/>
          <p:cNvSpPr txBox="1">
            <a:spLocks noGrp="1"/>
          </p:cNvSpPr>
          <p:nvPr>
            <p:ph type="title" idx="15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0" name="Google Shape;460;p60"/>
          <p:cNvSpPr/>
          <p:nvPr/>
        </p:nvSpPr>
        <p:spPr>
          <a:xfrm rot="10800000" flipH="1">
            <a:off x="8299344" y="0"/>
            <a:ext cx="844650" cy="837400"/>
          </a:xfrm>
          <a:custGeom>
            <a:avLst/>
            <a:gdLst/>
            <a:ahLst/>
            <a:cxn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1" name="Google Shape;461;p60"/>
          <p:cNvGrpSpPr/>
          <p:nvPr/>
        </p:nvGrpSpPr>
        <p:grpSpPr>
          <a:xfrm rot="10800000" flipH="1">
            <a:off x="8299344" y="837375"/>
            <a:ext cx="844650" cy="838175"/>
            <a:chOff x="513200" y="2286375"/>
            <a:chExt cx="844650" cy="838175"/>
          </a:xfrm>
        </p:grpSpPr>
        <p:sp>
          <p:nvSpPr>
            <p:cNvPr id="462" name="Google Shape;462;p60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60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60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60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60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60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60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60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0" name="Google Shape;470;p60"/>
          <p:cNvGrpSpPr/>
          <p:nvPr/>
        </p:nvGrpSpPr>
        <p:grpSpPr>
          <a:xfrm>
            <a:off x="-1617900" y="541161"/>
            <a:ext cx="2337900" cy="560387"/>
            <a:chOff x="6135125" y="2934550"/>
            <a:chExt cx="2337900" cy="701975"/>
          </a:xfrm>
        </p:grpSpPr>
        <p:sp>
          <p:nvSpPr>
            <p:cNvPr id="471" name="Google Shape;471;p60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60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60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60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60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60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13500032" scaled="0"/>
        </a:gra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4"/>
          <p:cNvSpPr txBox="1">
            <a:spLocks noGrp="1"/>
          </p:cNvSpPr>
          <p:nvPr>
            <p:ph type="title"/>
          </p:nvPr>
        </p:nvSpPr>
        <p:spPr>
          <a:xfrm>
            <a:off x="715100" y="2087125"/>
            <a:ext cx="3347400" cy="14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" name="Google Shape;31;p34"/>
          <p:cNvSpPr txBox="1">
            <a:spLocks noGrp="1"/>
          </p:cNvSpPr>
          <p:nvPr>
            <p:ph type="subTitle" idx="1"/>
          </p:nvPr>
        </p:nvSpPr>
        <p:spPr>
          <a:xfrm>
            <a:off x="715100" y="3791800"/>
            <a:ext cx="3347400" cy="6687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4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6576000" cy="15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  <a:effectLst/>
      </p:bgPr>
    </p:bg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61"/>
          <p:cNvSpPr txBox="1">
            <a:spLocks noGrp="1"/>
          </p:cNvSpPr>
          <p:nvPr>
            <p:ph type="title"/>
          </p:nvPr>
        </p:nvSpPr>
        <p:spPr>
          <a:xfrm>
            <a:off x="2015100" y="1157025"/>
            <a:ext cx="5113800" cy="8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479" name="Google Shape;479;p61"/>
          <p:cNvSpPr txBox="1">
            <a:spLocks noGrp="1"/>
          </p:cNvSpPr>
          <p:nvPr>
            <p:ph type="subTitle" idx="1"/>
          </p:nvPr>
        </p:nvSpPr>
        <p:spPr>
          <a:xfrm>
            <a:off x="2015100" y="2047250"/>
            <a:ext cx="5113800" cy="4452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0" name="Google Shape;480;p61"/>
          <p:cNvSpPr txBox="1">
            <a:spLocks noGrp="1"/>
          </p:cNvSpPr>
          <p:nvPr>
            <p:ph type="title" idx="2"/>
          </p:nvPr>
        </p:nvSpPr>
        <p:spPr>
          <a:xfrm>
            <a:off x="2015100" y="2913600"/>
            <a:ext cx="5113800" cy="8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481" name="Google Shape;481;p61"/>
          <p:cNvSpPr txBox="1">
            <a:spLocks noGrp="1"/>
          </p:cNvSpPr>
          <p:nvPr>
            <p:ph type="subTitle" idx="3"/>
          </p:nvPr>
        </p:nvSpPr>
        <p:spPr>
          <a:xfrm>
            <a:off x="2015100" y="3801123"/>
            <a:ext cx="5113800" cy="4452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2" name="Google Shape;482;p61"/>
          <p:cNvSpPr/>
          <p:nvPr/>
        </p:nvSpPr>
        <p:spPr>
          <a:xfrm>
            <a:off x="7316425" y="776288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3" name="Google Shape;483;p61"/>
          <p:cNvGrpSpPr/>
          <p:nvPr/>
        </p:nvGrpSpPr>
        <p:grpSpPr>
          <a:xfrm>
            <a:off x="8227800" y="534988"/>
            <a:ext cx="201100" cy="204325"/>
            <a:chOff x="3375338" y="419625"/>
            <a:chExt cx="201100" cy="204325"/>
          </a:xfrm>
        </p:grpSpPr>
        <p:sp>
          <p:nvSpPr>
            <p:cNvPr id="484" name="Google Shape;484;p61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61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61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61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8" name="Google Shape;488;p61"/>
          <p:cNvSpPr/>
          <p:nvPr/>
        </p:nvSpPr>
        <p:spPr>
          <a:xfrm>
            <a:off x="344935" y="3867562"/>
            <a:ext cx="740240" cy="740947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61"/>
          <p:cNvSpPr/>
          <p:nvPr/>
        </p:nvSpPr>
        <p:spPr>
          <a:xfrm>
            <a:off x="504928" y="4001253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61"/>
          <p:cNvSpPr/>
          <p:nvPr/>
        </p:nvSpPr>
        <p:spPr>
          <a:xfrm>
            <a:off x="504928" y="4344706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61"/>
          <p:cNvSpPr/>
          <p:nvPr/>
        </p:nvSpPr>
        <p:spPr>
          <a:xfrm>
            <a:off x="839876" y="4001253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61"/>
          <p:cNvSpPr/>
          <p:nvPr/>
        </p:nvSpPr>
        <p:spPr>
          <a:xfrm>
            <a:off x="839876" y="4344706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61"/>
          <p:cNvSpPr/>
          <p:nvPr/>
        </p:nvSpPr>
        <p:spPr>
          <a:xfrm rot="5400000">
            <a:off x="343195" y="3126562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p61"/>
          <p:cNvSpPr/>
          <p:nvPr/>
        </p:nvSpPr>
        <p:spPr>
          <a:xfrm rot="-5400000">
            <a:off x="343195" y="3126624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  <a:effectLst/>
      </p:bgPr>
    </p:bg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5"/>
          <p:cNvSpPr txBox="1">
            <a:spLocks noGrp="1"/>
          </p:cNvSpPr>
          <p:nvPr>
            <p:ph type="subTitle" idx="1"/>
          </p:nvPr>
        </p:nvSpPr>
        <p:spPr>
          <a:xfrm>
            <a:off x="1290763" y="2488150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35" name="Google Shape;35;p35"/>
          <p:cNvSpPr txBox="1">
            <a:spLocks noGrp="1"/>
          </p:cNvSpPr>
          <p:nvPr>
            <p:ph type="subTitle" idx="2"/>
          </p:nvPr>
        </p:nvSpPr>
        <p:spPr>
          <a:xfrm>
            <a:off x="4945638" y="2488150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36" name="Google Shape;36;p35"/>
          <p:cNvSpPr txBox="1">
            <a:spLocks noGrp="1"/>
          </p:cNvSpPr>
          <p:nvPr>
            <p:ph type="subTitle" idx="3"/>
          </p:nvPr>
        </p:nvSpPr>
        <p:spPr>
          <a:xfrm>
            <a:off x="1290763" y="3102175"/>
            <a:ext cx="2907600" cy="11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5"/>
          <p:cNvSpPr txBox="1">
            <a:spLocks noGrp="1"/>
          </p:cNvSpPr>
          <p:nvPr>
            <p:ph type="subTitle" idx="4"/>
          </p:nvPr>
        </p:nvSpPr>
        <p:spPr>
          <a:xfrm>
            <a:off x="4945638" y="3102175"/>
            <a:ext cx="2907600" cy="11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5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9" name="Google Shape;39;p35"/>
          <p:cNvGrpSpPr/>
          <p:nvPr/>
        </p:nvGrpSpPr>
        <p:grpSpPr>
          <a:xfrm rot="10800000" flipH="1">
            <a:off x="8428888" y="4048115"/>
            <a:ext cx="2337900" cy="560387"/>
            <a:chOff x="6135125" y="2934550"/>
            <a:chExt cx="2337900" cy="701975"/>
          </a:xfrm>
        </p:grpSpPr>
        <p:sp>
          <p:nvSpPr>
            <p:cNvPr id="40" name="Google Shape;40;p35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35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35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35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35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35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Google Shape;46;p35"/>
          <p:cNvSpPr/>
          <p:nvPr/>
        </p:nvSpPr>
        <p:spPr>
          <a:xfrm rot="10800000" flipH="1">
            <a:off x="304888" y="4192613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35"/>
          <p:cNvSpPr/>
          <p:nvPr/>
        </p:nvSpPr>
        <p:spPr>
          <a:xfrm>
            <a:off x="7928250" y="1235256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35"/>
          <p:cNvSpPr/>
          <p:nvPr/>
        </p:nvSpPr>
        <p:spPr>
          <a:xfrm>
            <a:off x="7924250" y="384206"/>
            <a:ext cx="838175" cy="847850"/>
          </a:xfrm>
          <a:custGeom>
            <a:avLst/>
            <a:gdLst/>
            <a:ahLst/>
            <a:cxnLst/>
            <a:rect l="l" t="t" r="r" b="b"/>
            <a:pathLst>
              <a:path w="33527" h="33914" extrusionOk="0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6"/>
          <p:cNvSpPr txBox="1">
            <a:spLocks noGrp="1"/>
          </p:cNvSpPr>
          <p:nvPr>
            <p:ph type="title"/>
          </p:nvPr>
        </p:nvSpPr>
        <p:spPr>
          <a:xfrm>
            <a:off x="720000" y="2867163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rgbClr val="FFFEFC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1" name="Google Shape;51;p36"/>
          <p:cNvSpPr txBox="1">
            <a:spLocks noGrp="1"/>
          </p:cNvSpPr>
          <p:nvPr>
            <p:ph type="subTitle" idx="1"/>
          </p:nvPr>
        </p:nvSpPr>
        <p:spPr>
          <a:xfrm>
            <a:off x="720000" y="3301325"/>
            <a:ext cx="2336400" cy="7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6"/>
          <p:cNvSpPr txBox="1">
            <a:spLocks noGrp="1"/>
          </p:cNvSpPr>
          <p:nvPr>
            <p:ph type="title" idx="2"/>
          </p:nvPr>
        </p:nvSpPr>
        <p:spPr>
          <a:xfrm>
            <a:off x="3403800" y="2867200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3" name="Google Shape;53;p36"/>
          <p:cNvSpPr txBox="1">
            <a:spLocks noGrp="1"/>
          </p:cNvSpPr>
          <p:nvPr>
            <p:ph type="subTitle" idx="3"/>
          </p:nvPr>
        </p:nvSpPr>
        <p:spPr>
          <a:xfrm>
            <a:off x="3403800" y="3301362"/>
            <a:ext cx="2336400" cy="7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6"/>
          <p:cNvSpPr txBox="1">
            <a:spLocks noGrp="1"/>
          </p:cNvSpPr>
          <p:nvPr>
            <p:ph type="title" idx="4"/>
          </p:nvPr>
        </p:nvSpPr>
        <p:spPr>
          <a:xfrm>
            <a:off x="6087600" y="2867188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5" name="Google Shape;55;p36"/>
          <p:cNvSpPr txBox="1">
            <a:spLocks noGrp="1"/>
          </p:cNvSpPr>
          <p:nvPr>
            <p:ph type="subTitle" idx="5"/>
          </p:nvPr>
        </p:nvSpPr>
        <p:spPr>
          <a:xfrm>
            <a:off x="6087600" y="3301350"/>
            <a:ext cx="2336400" cy="7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6"/>
          <p:cNvSpPr txBox="1">
            <a:spLocks noGrp="1"/>
          </p:cNvSpPr>
          <p:nvPr>
            <p:ph type="title" idx="6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6"/>
          <p:cNvSpPr/>
          <p:nvPr/>
        </p:nvSpPr>
        <p:spPr>
          <a:xfrm>
            <a:off x="8424000" y="4457138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36"/>
          <p:cNvSpPr/>
          <p:nvPr/>
        </p:nvSpPr>
        <p:spPr>
          <a:xfrm rot="10800000">
            <a:off x="346388" y="4321525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9" name="Google Shape;59;p36"/>
          <p:cNvGrpSpPr/>
          <p:nvPr/>
        </p:nvGrpSpPr>
        <p:grpSpPr>
          <a:xfrm rot="10800000">
            <a:off x="346388" y="4060500"/>
            <a:ext cx="201100" cy="204325"/>
            <a:chOff x="3375338" y="419625"/>
            <a:chExt cx="201100" cy="204325"/>
          </a:xfrm>
        </p:grpSpPr>
        <p:sp>
          <p:nvSpPr>
            <p:cNvPr id="60" name="Google Shape;60;p36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36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36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36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64;p36"/>
          <p:cNvGrpSpPr/>
          <p:nvPr/>
        </p:nvGrpSpPr>
        <p:grpSpPr>
          <a:xfrm>
            <a:off x="-1617900" y="541161"/>
            <a:ext cx="2337900" cy="560387"/>
            <a:chOff x="6135125" y="2934550"/>
            <a:chExt cx="2337900" cy="701975"/>
          </a:xfrm>
        </p:grpSpPr>
        <p:sp>
          <p:nvSpPr>
            <p:cNvPr id="65" name="Google Shape;65;p36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36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36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36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36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36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7"/>
          <p:cNvSpPr txBox="1">
            <a:spLocks noGrp="1"/>
          </p:cNvSpPr>
          <p:nvPr>
            <p:ph type="title"/>
          </p:nvPr>
        </p:nvSpPr>
        <p:spPr>
          <a:xfrm>
            <a:off x="720000" y="1739150"/>
            <a:ext cx="3852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7"/>
          <p:cNvSpPr txBox="1">
            <a:spLocks noGrp="1"/>
          </p:cNvSpPr>
          <p:nvPr>
            <p:ph type="body" idx="1"/>
          </p:nvPr>
        </p:nvSpPr>
        <p:spPr>
          <a:xfrm>
            <a:off x="1163300" y="2311850"/>
            <a:ext cx="2909100" cy="13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100">
                <a:solidFill>
                  <a:schemeClr val="accent2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chemeClr val="accent2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74" name="Google Shape;74;p37"/>
          <p:cNvSpPr/>
          <p:nvPr/>
        </p:nvSpPr>
        <p:spPr>
          <a:xfrm rot="5400000">
            <a:off x="362" y="4402509"/>
            <a:ext cx="740239" cy="740947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37"/>
          <p:cNvSpPr/>
          <p:nvPr/>
        </p:nvSpPr>
        <p:spPr>
          <a:xfrm rot="5400000">
            <a:off x="477117" y="4562856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37"/>
          <p:cNvSpPr/>
          <p:nvPr/>
        </p:nvSpPr>
        <p:spPr>
          <a:xfrm rot="5400000">
            <a:off x="133664" y="4562856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37"/>
          <p:cNvSpPr/>
          <p:nvPr/>
        </p:nvSpPr>
        <p:spPr>
          <a:xfrm rot="5400000">
            <a:off x="475692" y="4899230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37"/>
          <p:cNvSpPr/>
          <p:nvPr/>
        </p:nvSpPr>
        <p:spPr>
          <a:xfrm rot="5400000">
            <a:off x="132238" y="4899230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37"/>
          <p:cNvSpPr/>
          <p:nvPr/>
        </p:nvSpPr>
        <p:spPr>
          <a:xfrm rot="10800000">
            <a:off x="739583" y="4402549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37"/>
          <p:cNvSpPr/>
          <p:nvPr/>
        </p:nvSpPr>
        <p:spPr>
          <a:xfrm>
            <a:off x="739520" y="4402549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37"/>
          <p:cNvSpPr/>
          <p:nvPr/>
        </p:nvSpPr>
        <p:spPr>
          <a:xfrm rot="-5400000">
            <a:off x="8302975" y="3938"/>
            <a:ext cx="844650" cy="837400"/>
          </a:xfrm>
          <a:custGeom>
            <a:avLst/>
            <a:gdLst/>
            <a:ahLst/>
            <a:cxn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" name="Google Shape;82;p37"/>
          <p:cNvGrpSpPr/>
          <p:nvPr/>
        </p:nvGrpSpPr>
        <p:grpSpPr>
          <a:xfrm rot="-5400000">
            <a:off x="7465213" y="3550"/>
            <a:ext cx="844650" cy="838175"/>
            <a:chOff x="513200" y="2286375"/>
            <a:chExt cx="844650" cy="838175"/>
          </a:xfrm>
        </p:grpSpPr>
        <p:sp>
          <p:nvSpPr>
            <p:cNvPr id="83" name="Google Shape;83;p37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37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37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37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37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37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37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37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1" name="Google Shape;91;p37"/>
          <p:cNvSpPr/>
          <p:nvPr/>
        </p:nvSpPr>
        <p:spPr>
          <a:xfrm rot="-5400000">
            <a:off x="718207" y="537742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" name="Google Shape;92;p37"/>
          <p:cNvGrpSpPr/>
          <p:nvPr/>
        </p:nvGrpSpPr>
        <p:grpSpPr>
          <a:xfrm rot="-5400000">
            <a:off x="478119" y="258229"/>
            <a:ext cx="201100" cy="204325"/>
            <a:chOff x="3375338" y="419625"/>
            <a:chExt cx="201100" cy="204325"/>
          </a:xfrm>
        </p:grpSpPr>
        <p:sp>
          <p:nvSpPr>
            <p:cNvPr id="93" name="Google Shape;93;p37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37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37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37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8"/>
          <p:cNvSpPr txBox="1">
            <a:spLocks noGrp="1"/>
          </p:cNvSpPr>
          <p:nvPr>
            <p:ph type="title"/>
          </p:nvPr>
        </p:nvSpPr>
        <p:spPr>
          <a:xfrm>
            <a:off x="2290025" y="1802525"/>
            <a:ext cx="45639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99" name="Google Shape;99;p38"/>
          <p:cNvSpPr txBox="1">
            <a:spLocks noGrp="1"/>
          </p:cNvSpPr>
          <p:nvPr>
            <p:ph type="subTitle" idx="1"/>
          </p:nvPr>
        </p:nvSpPr>
        <p:spPr>
          <a:xfrm>
            <a:off x="2036250" y="2600725"/>
            <a:ext cx="5071500" cy="12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0" name="Google Shape;100;p38"/>
          <p:cNvSpPr/>
          <p:nvPr/>
        </p:nvSpPr>
        <p:spPr>
          <a:xfrm>
            <a:off x="8166550" y="1386056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38"/>
          <p:cNvSpPr/>
          <p:nvPr/>
        </p:nvSpPr>
        <p:spPr>
          <a:xfrm>
            <a:off x="8162550" y="535006"/>
            <a:ext cx="838175" cy="847850"/>
          </a:xfrm>
          <a:custGeom>
            <a:avLst/>
            <a:gdLst/>
            <a:ahLst/>
            <a:cxnLst/>
            <a:rect l="l" t="t" r="r" b="b"/>
            <a:pathLst>
              <a:path w="33527" h="33914" extrusionOk="0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" name="Google Shape;102;p38"/>
          <p:cNvGrpSpPr/>
          <p:nvPr/>
        </p:nvGrpSpPr>
        <p:grpSpPr>
          <a:xfrm>
            <a:off x="8428875" y="4375124"/>
            <a:ext cx="2337900" cy="560387"/>
            <a:chOff x="6135125" y="2934550"/>
            <a:chExt cx="2337900" cy="701975"/>
          </a:xfrm>
        </p:grpSpPr>
        <p:sp>
          <p:nvSpPr>
            <p:cNvPr id="103" name="Google Shape;103;p38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38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38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38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38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38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38"/>
          <p:cNvSpPr/>
          <p:nvPr/>
        </p:nvSpPr>
        <p:spPr>
          <a:xfrm>
            <a:off x="267620" y="3664500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9"/>
          <p:cNvSpPr txBox="1">
            <a:spLocks noGrp="1"/>
          </p:cNvSpPr>
          <p:nvPr>
            <p:ph type="title"/>
          </p:nvPr>
        </p:nvSpPr>
        <p:spPr>
          <a:xfrm>
            <a:off x="2646100" y="357200"/>
            <a:ext cx="5782800" cy="11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39"/>
          <p:cNvSpPr txBox="1">
            <a:spLocks noGrp="1"/>
          </p:cNvSpPr>
          <p:nvPr>
            <p:ph type="subTitle" idx="1"/>
          </p:nvPr>
        </p:nvSpPr>
        <p:spPr>
          <a:xfrm>
            <a:off x="4572000" y="1706450"/>
            <a:ext cx="3856800" cy="440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39"/>
          <p:cNvSpPr txBox="1"/>
          <p:nvPr/>
        </p:nvSpPr>
        <p:spPr>
          <a:xfrm>
            <a:off x="3087400" y="3896300"/>
            <a:ext cx="53415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CREDITS: This presentation template was created by </a:t>
            </a:r>
            <a:r>
              <a:rPr lang="en" sz="1200" b="0" i="0" u="none" strike="noStrike" cap="none">
                <a:solidFill>
                  <a:schemeClr val="lt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, including icons by </a:t>
            </a:r>
            <a:r>
              <a:rPr lang="en" sz="1200" b="0" i="0" u="none" strike="noStrike" cap="none">
                <a:solidFill>
                  <a:schemeClr val="lt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and infographics &amp; images by </a:t>
            </a:r>
            <a:r>
              <a:rPr lang="en" sz="1200" b="0" i="0" u="none" strike="noStrike" cap="none">
                <a:solidFill>
                  <a:schemeClr val="lt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39"/>
          <p:cNvSpPr txBox="1">
            <a:spLocks noGrp="1"/>
          </p:cNvSpPr>
          <p:nvPr>
            <p:ph type="subTitle" idx="2"/>
          </p:nvPr>
        </p:nvSpPr>
        <p:spPr>
          <a:xfrm>
            <a:off x="5524900" y="2319500"/>
            <a:ext cx="2904000" cy="6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39"/>
          <p:cNvSpPr/>
          <p:nvPr/>
        </p:nvSpPr>
        <p:spPr>
          <a:xfrm rot="5400000" flipH="1">
            <a:off x="711463" y="1379988"/>
            <a:ext cx="844650" cy="837400"/>
          </a:xfrm>
          <a:custGeom>
            <a:avLst/>
            <a:gdLst/>
            <a:ahLst/>
            <a:cxn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39"/>
          <p:cNvSpPr/>
          <p:nvPr/>
        </p:nvSpPr>
        <p:spPr>
          <a:xfrm rot="5400000" flipH="1">
            <a:off x="715100" y="539000"/>
            <a:ext cx="837375" cy="837400"/>
          </a:xfrm>
          <a:custGeom>
            <a:avLst/>
            <a:gdLst/>
            <a:ahLst/>
            <a:cxnLst/>
            <a:rect l="l" t="t" r="r" b="b"/>
            <a:pathLst>
              <a:path w="33495" h="33496" extrusionOk="0">
                <a:moveTo>
                  <a:pt x="0" y="1"/>
                </a:moveTo>
                <a:lnTo>
                  <a:pt x="0" y="33495"/>
                </a:lnTo>
                <a:lnTo>
                  <a:pt x="33495" y="33495"/>
                </a:ln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39"/>
          <p:cNvSpPr/>
          <p:nvPr/>
        </p:nvSpPr>
        <p:spPr>
          <a:xfrm rot="5400000" flipH="1">
            <a:off x="713088" y="536988"/>
            <a:ext cx="841400" cy="837400"/>
          </a:xfrm>
          <a:custGeom>
            <a:avLst/>
            <a:gdLst/>
            <a:ahLst/>
            <a:cxnLst/>
            <a:rect l="l" t="t" r="r" b="b"/>
            <a:pathLst>
              <a:path w="33656" h="33496" extrusionOk="0">
                <a:moveTo>
                  <a:pt x="0" y="1"/>
                </a:moveTo>
                <a:lnTo>
                  <a:pt x="0" y="33495"/>
                </a:lnTo>
                <a:lnTo>
                  <a:pt x="336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8" name="Google Shape;118;p39"/>
          <p:cNvGrpSpPr/>
          <p:nvPr/>
        </p:nvGrpSpPr>
        <p:grpSpPr>
          <a:xfrm rot="5400000" flipH="1">
            <a:off x="1549225" y="1379600"/>
            <a:ext cx="844650" cy="838175"/>
            <a:chOff x="513200" y="2286375"/>
            <a:chExt cx="844650" cy="838175"/>
          </a:xfrm>
        </p:grpSpPr>
        <p:sp>
          <p:nvSpPr>
            <p:cNvPr id="119" name="Google Shape;119;p39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39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39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39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39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39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39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39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7" name="Google Shape;127;p39"/>
          <p:cNvSpPr/>
          <p:nvPr/>
        </p:nvSpPr>
        <p:spPr>
          <a:xfrm rot="5400000" flipH="1">
            <a:off x="1552863" y="538613"/>
            <a:ext cx="837375" cy="838175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39"/>
          <p:cNvSpPr/>
          <p:nvPr/>
        </p:nvSpPr>
        <p:spPr>
          <a:xfrm flipH="1">
            <a:off x="715100" y="4192613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0"/>
          <p:cNvSpPr txBox="1">
            <a:spLocks noGrp="1"/>
          </p:cNvSpPr>
          <p:nvPr>
            <p:ph type="subTitle" idx="1"/>
          </p:nvPr>
        </p:nvSpPr>
        <p:spPr>
          <a:xfrm>
            <a:off x="5542650" y="3399075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ighteous"/>
              <a:buNone/>
              <a:defRPr sz="2500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1" name="Google Shape;131;p40"/>
          <p:cNvSpPr txBox="1">
            <a:spLocks noGrp="1"/>
          </p:cNvSpPr>
          <p:nvPr>
            <p:ph type="subTitle" idx="2"/>
          </p:nvPr>
        </p:nvSpPr>
        <p:spPr>
          <a:xfrm>
            <a:off x="2485100" y="1452088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ighteous"/>
              <a:buNone/>
              <a:defRPr sz="2500">
                <a:latin typeface="Righteous"/>
                <a:ea typeface="Righteous"/>
                <a:cs typeface="Righteous"/>
                <a:sym typeface="Righteou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2" name="Google Shape;132;p40"/>
          <p:cNvSpPr txBox="1">
            <a:spLocks noGrp="1"/>
          </p:cNvSpPr>
          <p:nvPr>
            <p:ph type="subTitle" idx="3"/>
          </p:nvPr>
        </p:nvSpPr>
        <p:spPr>
          <a:xfrm>
            <a:off x="5542650" y="4013100"/>
            <a:ext cx="2907600" cy="5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40"/>
          <p:cNvSpPr txBox="1">
            <a:spLocks noGrp="1"/>
          </p:cNvSpPr>
          <p:nvPr>
            <p:ph type="subTitle" idx="4"/>
          </p:nvPr>
        </p:nvSpPr>
        <p:spPr>
          <a:xfrm>
            <a:off x="2485100" y="2066123"/>
            <a:ext cx="2907600" cy="5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4" name="Google Shape;134;p40"/>
          <p:cNvGrpSpPr/>
          <p:nvPr/>
        </p:nvGrpSpPr>
        <p:grpSpPr>
          <a:xfrm rot="10800000" flipH="1">
            <a:off x="-158462" y="4048115"/>
            <a:ext cx="2337900" cy="560387"/>
            <a:chOff x="6135125" y="2934550"/>
            <a:chExt cx="2337900" cy="701975"/>
          </a:xfrm>
        </p:grpSpPr>
        <p:sp>
          <p:nvSpPr>
            <p:cNvPr id="135" name="Google Shape;135;p40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40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40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40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40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40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" name="Google Shape;141;p40"/>
          <p:cNvSpPr/>
          <p:nvPr/>
        </p:nvSpPr>
        <p:spPr>
          <a:xfrm>
            <a:off x="8403360" y="732112"/>
            <a:ext cx="740240" cy="740947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40"/>
          <p:cNvSpPr/>
          <p:nvPr/>
        </p:nvSpPr>
        <p:spPr>
          <a:xfrm>
            <a:off x="8563353" y="865803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40"/>
          <p:cNvSpPr/>
          <p:nvPr/>
        </p:nvSpPr>
        <p:spPr>
          <a:xfrm>
            <a:off x="8563353" y="1209256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40"/>
          <p:cNvSpPr/>
          <p:nvPr/>
        </p:nvSpPr>
        <p:spPr>
          <a:xfrm>
            <a:off x="8898301" y="865803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40"/>
          <p:cNvSpPr/>
          <p:nvPr/>
        </p:nvSpPr>
        <p:spPr>
          <a:xfrm>
            <a:off x="8898301" y="1209256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40"/>
          <p:cNvSpPr/>
          <p:nvPr/>
        </p:nvSpPr>
        <p:spPr>
          <a:xfrm rot="5400000">
            <a:off x="8401620" y="-8888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40"/>
          <p:cNvSpPr/>
          <p:nvPr/>
        </p:nvSpPr>
        <p:spPr>
          <a:xfrm rot="-5400000">
            <a:off x="8401620" y="-8826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40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1"/>
          <p:cNvSpPr txBox="1">
            <a:spLocks noGrp="1"/>
          </p:cNvSpPr>
          <p:nvPr>
            <p:ph type="title"/>
          </p:nvPr>
        </p:nvSpPr>
        <p:spPr>
          <a:xfrm>
            <a:off x="311700" y="535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sz="3500" b="1" i="0" u="none" strike="noStrike" cap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1"/>
          <p:cNvSpPr txBox="1">
            <a:spLocks noGrp="1"/>
          </p:cNvSpPr>
          <p:nvPr>
            <p:ph type="title"/>
          </p:nvPr>
        </p:nvSpPr>
        <p:spPr>
          <a:xfrm>
            <a:off x="4800900" y="1201038"/>
            <a:ext cx="3650400" cy="27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5500"/>
              <a:t>Analyzing U.S. Crime Data</a:t>
            </a:r>
            <a:endParaRPr sz="3000" b="0"/>
          </a:p>
        </p:txBody>
      </p:sp>
      <p:pic>
        <p:nvPicPr>
          <p:cNvPr id="502" name="Google Shape;502;p1"/>
          <p:cNvPicPr preferRelativeResize="0"/>
          <p:nvPr/>
        </p:nvPicPr>
        <p:blipFill rotWithShape="1">
          <a:blip r:embed="rId3">
            <a:alphaModFix/>
          </a:blip>
          <a:srcRect l="26501" r="22027"/>
          <a:stretch/>
        </p:blipFill>
        <p:spPr>
          <a:xfrm>
            <a:off x="0" y="0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sp>
        <p:nvSpPr>
          <p:cNvPr id="503" name="Google Shape;503;p1"/>
          <p:cNvSpPr/>
          <p:nvPr/>
        </p:nvSpPr>
        <p:spPr>
          <a:xfrm flipH="1">
            <a:off x="841394" y="4306100"/>
            <a:ext cx="844650" cy="837400"/>
          </a:xfrm>
          <a:custGeom>
            <a:avLst/>
            <a:gdLst/>
            <a:ahLst/>
            <a:cxn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1"/>
          <p:cNvSpPr/>
          <p:nvPr/>
        </p:nvSpPr>
        <p:spPr>
          <a:xfrm flipH="1">
            <a:off x="4026" y="4306100"/>
            <a:ext cx="834193" cy="837400"/>
          </a:xfrm>
          <a:custGeom>
            <a:avLst/>
            <a:gdLst/>
            <a:ahLst/>
            <a:cxnLst/>
            <a:rect l="l" t="t" r="r" b="b"/>
            <a:pathLst>
              <a:path w="33495" h="33496" extrusionOk="0">
                <a:moveTo>
                  <a:pt x="0" y="1"/>
                </a:moveTo>
                <a:lnTo>
                  <a:pt x="0" y="33495"/>
                </a:lnTo>
                <a:lnTo>
                  <a:pt x="33495" y="33495"/>
                </a:ln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1"/>
          <p:cNvSpPr/>
          <p:nvPr/>
        </p:nvSpPr>
        <p:spPr>
          <a:xfrm flipH="1">
            <a:off x="-12" y="4306100"/>
            <a:ext cx="844681" cy="837400"/>
          </a:xfrm>
          <a:custGeom>
            <a:avLst/>
            <a:gdLst/>
            <a:ahLst/>
            <a:cxnLst/>
            <a:rect l="l" t="t" r="r" b="b"/>
            <a:pathLst>
              <a:path w="33656" h="33496" extrusionOk="0">
                <a:moveTo>
                  <a:pt x="0" y="1"/>
                </a:moveTo>
                <a:lnTo>
                  <a:pt x="0" y="33495"/>
                </a:lnTo>
                <a:lnTo>
                  <a:pt x="336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06" name="Google Shape;506;p1"/>
          <p:cNvGrpSpPr/>
          <p:nvPr/>
        </p:nvGrpSpPr>
        <p:grpSpPr>
          <a:xfrm flipH="1">
            <a:off x="841394" y="3467950"/>
            <a:ext cx="844650" cy="838175"/>
            <a:chOff x="513200" y="2286375"/>
            <a:chExt cx="844650" cy="838175"/>
          </a:xfrm>
        </p:grpSpPr>
        <p:sp>
          <p:nvSpPr>
            <p:cNvPr id="507" name="Google Shape;507;p1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1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1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1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1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1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1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1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5" name="Google Shape;515;p1"/>
          <p:cNvSpPr/>
          <p:nvPr/>
        </p:nvSpPr>
        <p:spPr>
          <a:xfrm flipH="1">
            <a:off x="4059" y="3467950"/>
            <a:ext cx="844660" cy="838175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1"/>
          <p:cNvSpPr/>
          <p:nvPr/>
        </p:nvSpPr>
        <p:spPr>
          <a:xfrm>
            <a:off x="437488" y="561638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17" name="Google Shape;517;p1"/>
          <p:cNvGrpSpPr/>
          <p:nvPr/>
        </p:nvGrpSpPr>
        <p:grpSpPr>
          <a:xfrm>
            <a:off x="1348863" y="320338"/>
            <a:ext cx="201100" cy="204325"/>
            <a:chOff x="3375338" y="419625"/>
            <a:chExt cx="201100" cy="204325"/>
          </a:xfrm>
        </p:grpSpPr>
        <p:sp>
          <p:nvSpPr>
            <p:cNvPr id="518" name="Google Shape;518;p1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1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1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1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10"/>
          <p:cNvSpPr txBox="1">
            <a:spLocks noGrp="1"/>
          </p:cNvSpPr>
          <p:nvPr>
            <p:ph type="title"/>
          </p:nvPr>
        </p:nvSpPr>
        <p:spPr>
          <a:xfrm>
            <a:off x="104625" y="1033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US"/>
              <a:t>Q4 </a:t>
            </a:r>
          </a:p>
        </p:txBody>
      </p:sp>
      <p:sp>
        <p:nvSpPr>
          <p:cNvPr id="601" name="Google Shape;601;p10"/>
          <p:cNvSpPr txBox="1"/>
          <p:nvPr/>
        </p:nvSpPr>
        <p:spPr>
          <a:xfrm>
            <a:off x="890788" y="158425"/>
            <a:ext cx="72342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Of all victims of non-fatal crimes who suffer an injury, which demographic is the most likely to receive medical attention at the scene? Which is the least likely?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636D7B-FC8C-4E2B-6782-47FF38D13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94823"/>
            <a:ext cx="9144000" cy="32349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1D2149F-3138-3A35-622A-F7B3929B2692}"/>
              </a:ext>
            </a:extLst>
          </p:cNvPr>
          <p:cNvSpPr txBox="1"/>
          <p:nvPr/>
        </p:nvSpPr>
        <p:spPr>
          <a:xfrm>
            <a:off x="705322" y="4246411"/>
            <a:ext cx="80223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The purpose of pie charts is to depict demographics in different scenarios. I divided the number of reported personal crimes in the U.S. by the demographics of all respondents, regardless of victimization, for a more realistic interpretation and mapping of real-world data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11"/>
          <p:cNvSpPr txBox="1">
            <a:spLocks noGrp="1"/>
          </p:cNvSpPr>
          <p:nvPr>
            <p:ph type="title"/>
          </p:nvPr>
        </p:nvSpPr>
        <p:spPr>
          <a:xfrm>
            <a:off x="58675" y="57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Q5 </a:t>
            </a:r>
            <a:endParaRPr/>
          </a:p>
        </p:txBody>
      </p:sp>
      <p:sp>
        <p:nvSpPr>
          <p:cNvPr id="608" name="Google Shape;608;p11"/>
          <p:cNvSpPr txBox="1"/>
          <p:nvPr/>
        </p:nvSpPr>
        <p:spPr>
          <a:xfrm>
            <a:off x="848575" y="104525"/>
            <a:ext cx="72342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Which class of crimes is associated with the highest rate of same-offense-recidivism; i.e. prison re-entry for the same offense within 3 years of release?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2A0A8B-1B61-40F2-DD1F-3054ACB301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07780"/>
            <a:ext cx="9144000" cy="323490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4"/>
          <p:cNvSpPr txBox="1">
            <a:spLocks noGrp="1"/>
          </p:cNvSpPr>
          <p:nvPr>
            <p:ph type="title"/>
          </p:nvPr>
        </p:nvSpPr>
        <p:spPr>
          <a:xfrm>
            <a:off x="715100" y="2087125"/>
            <a:ext cx="3347400" cy="14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4000"/>
              <a:t>Answering Questions</a:t>
            </a:r>
            <a:endParaRPr sz="6700"/>
          </a:p>
        </p:txBody>
      </p:sp>
      <p:pic>
        <p:nvPicPr>
          <p:cNvPr id="615" name="Google Shape;615;p14"/>
          <p:cNvPicPr preferRelativeResize="0"/>
          <p:nvPr/>
        </p:nvPicPr>
        <p:blipFill rotWithShape="1">
          <a:blip r:embed="rId3">
            <a:alphaModFix/>
          </a:blip>
          <a:srcRect l="23239" t="4839" r="18514" b="998"/>
          <a:stretch/>
        </p:blipFill>
        <p:spPr>
          <a:xfrm flipH="1">
            <a:off x="5166288" y="0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grpSp>
        <p:nvGrpSpPr>
          <p:cNvPr id="616" name="Google Shape;616;p14"/>
          <p:cNvGrpSpPr/>
          <p:nvPr/>
        </p:nvGrpSpPr>
        <p:grpSpPr>
          <a:xfrm rot="10800000">
            <a:off x="4572000" y="4295650"/>
            <a:ext cx="1675550" cy="847850"/>
            <a:chOff x="7236475" y="0"/>
            <a:chExt cx="1675550" cy="847850"/>
          </a:xfrm>
        </p:grpSpPr>
        <p:sp>
          <p:nvSpPr>
            <p:cNvPr id="617" name="Google Shape;617;p14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14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9" name="Google Shape;619;p14"/>
          <p:cNvSpPr/>
          <p:nvPr/>
        </p:nvSpPr>
        <p:spPr>
          <a:xfrm rot="10800000">
            <a:off x="6014588" y="45229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p14"/>
          <p:cNvSpPr/>
          <p:nvPr/>
        </p:nvSpPr>
        <p:spPr>
          <a:xfrm rot="10800000">
            <a:off x="6014588" y="43757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14"/>
          <p:cNvSpPr/>
          <p:nvPr/>
        </p:nvSpPr>
        <p:spPr>
          <a:xfrm rot="10800000">
            <a:off x="5870613" y="45229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14"/>
          <p:cNvSpPr/>
          <p:nvPr/>
        </p:nvSpPr>
        <p:spPr>
          <a:xfrm rot="10800000">
            <a:off x="5870613" y="43757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p14"/>
          <p:cNvSpPr/>
          <p:nvPr/>
        </p:nvSpPr>
        <p:spPr>
          <a:xfrm flipH="1">
            <a:off x="4183125" y="776300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Google Shape;624;p14"/>
          <p:cNvSpPr/>
          <p:nvPr/>
        </p:nvSpPr>
        <p:spPr>
          <a:xfrm>
            <a:off x="4665995" y="1523800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25" name="Google Shape;625;p14"/>
          <p:cNvGrpSpPr/>
          <p:nvPr/>
        </p:nvGrpSpPr>
        <p:grpSpPr>
          <a:xfrm flipH="1">
            <a:off x="3904825" y="535000"/>
            <a:ext cx="201100" cy="204325"/>
            <a:chOff x="3375338" y="419625"/>
            <a:chExt cx="201100" cy="204325"/>
          </a:xfrm>
        </p:grpSpPr>
        <p:sp>
          <p:nvSpPr>
            <p:cNvPr id="626" name="Google Shape;626;p14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14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14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14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0" name="Google Shape;630;p14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6576000" cy="15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"/>
              <a:t>03.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15"/>
          <p:cNvSpPr txBox="1">
            <a:spLocks noGrp="1"/>
          </p:cNvSpPr>
          <p:nvPr>
            <p:ph type="title"/>
          </p:nvPr>
        </p:nvSpPr>
        <p:spPr>
          <a:xfrm>
            <a:off x="417425" y="1988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Q1: </a:t>
            </a:r>
            <a:r>
              <a:rPr lang="en" sz="1400" b="0">
                <a:latin typeface="Arial"/>
                <a:ea typeface="Arial"/>
                <a:cs typeface="Arial"/>
                <a:sym typeface="Arial"/>
              </a:rPr>
              <a:t>Which type of non-fatal crime is the most under-reported? </a:t>
            </a:r>
            <a:endParaRPr/>
          </a:p>
        </p:txBody>
      </p:sp>
      <p:pic>
        <p:nvPicPr>
          <p:cNvPr id="636" name="Google Shape;63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70175"/>
            <a:ext cx="9143999" cy="34811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2bab3295276_0_7"/>
          <p:cNvSpPr txBox="1">
            <a:spLocks noGrp="1"/>
          </p:cNvSpPr>
          <p:nvPr>
            <p:ph type="title"/>
          </p:nvPr>
        </p:nvSpPr>
        <p:spPr>
          <a:xfrm>
            <a:off x="250200" y="210050"/>
            <a:ext cx="77040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Q1: </a:t>
            </a:r>
            <a:r>
              <a:rPr lang="en" sz="1400" b="0">
                <a:latin typeface="Arial"/>
                <a:ea typeface="Arial"/>
                <a:cs typeface="Arial"/>
                <a:sym typeface="Arial"/>
              </a:rPr>
              <a:t>Is there an association between the offender-victim relationship and the likelihood of a crime being reported?</a:t>
            </a:r>
            <a:endParaRPr sz="1400" b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1400" b="0"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642" name="Google Shape;642;g2bab3295276_0_7"/>
          <p:cNvSpPr txBox="1"/>
          <p:nvPr/>
        </p:nvSpPr>
        <p:spPr>
          <a:xfrm>
            <a:off x="720000" y="1087300"/>
            <a:ext cx="7234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3" name="Google Shape;643;g2bab3295276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81950"/>
            <a:ext cx="9143999" cy="3481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6"/>
          <p:cNvSpPr txBox="1"/>
          <p:nvPr/>
        </p:nvSpPr>
        <p:spPr>
          <a:xfrm>
            <a:off x="178100" y="-55125"/>
            <a:ext cx="30000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3500" b="1" i="0" u="none" strike="noStrike" cap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rPr>
              <a:t>Q2 </a:t>
            </a:r>
            <a:endParaRPr sz="3500" b="1" i="0" u="none" strike="noStrike" cap="none">
              <a:solidFill>
                <a:schemeClr val="accent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649" name="Google Shape;649;p16"/>
          <p:cNvSpPr txBox="1"/>
          <p:nvPr/>
        </p:nvSpPr>
        <p:spPr>
          <a:xfrm>
            <a:off x="885325" y="52575"/>
            <a:ext cx="7821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Who are the people (the demographic segment) that appear to be most at risk of violent victimization? Who is the least at risk?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4C7163-4F14-5E07-CC7B-CCF88F3CF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65809"/>
            <a:ext cx="9144000" cy="323490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17"/>
          <p:cNvSpPr txBox="1"/>
          <p:nvPr/>
        </p:nvSpPr>
        <p:spPr>
          <a:xfrm>
            <a:off x="86250" y="0"/>
            <a:ext cx="30000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3500" b="1" i="0" u="none" strike="noStrike" cap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rPr>
              <a:t>Q3 </a:t>
            </a:r>
            <a:endParaRPr sz="3500" b="1" i="0" u="none" strike="noStrike" cap="none">
              <a:solidFill>
                <a:schemeClr val="accent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656" name="Google Shape;656;p17"/>
          <p:cNvSpPr txBox="1"/>
          <p:nvPr/>
        </p:nvSpPr>
        <p:spPr>
          <a:xfrm>
            <a:off x="817425" y="107700"/>
            <a:ext cx="7862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Of all victims of non-fatal crimes who suffer an injury, which demographic is the most likely to receive medical attention at the scene? Which is the least likely?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7D87DF-50DF-9F8A-DDE8-AA0C8CFF35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0941"/>
            <a:ext cx="9144000" cy="3234906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18"/>
          <p:cNvSpPr txBox="1">
            <a:spLocks noGrp="1"/>
          </p:cNvSpPr>
          <p:nvPr>
            <p:ph type="body" idx="1"/>
          </p:nvPr>
        </p:nvSpPr>
        <p:spPr>
          <a:xfrm>
            <a:off x="1342550" y="809250"/>
            <a:ext cx="73053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Which class of crimes is associated with the highest rate of same-offense-recidivism; i.e. prison re-entry for the same offense within 3 years of release?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63" name="Google Shape;663;p18"/>
          <p:cNvSpPr txBox="1"/>
          <p:nvPr/>
        </p:nvSpPr>
        <p:spPr>
          <a:xfrm>
            <a:off x="602975" y="433300"/>
            <a:ext cx="15957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3500" b="1" i="0" u="none" strike="noStrike" cap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rPr>
              <a:t>Q4 </a:t>
            </a:r>
            <a:endParaRPr sz="3500" b="1" i="0" u="none" strike="noStrike" cap="none">
              <a:solidFill>
                <a:schemeClr val="accent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pic>
        <p:nvPicPr>
          <p:cNvPr id="664" name="Google Shape;66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88" y="1532550"/>
            <a:ext cx="9058824" cy="344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19"/>
          <p:cNvSpPr txBox="1">
            <a:spLocks noGrp="1"/>
          </p:cNvSpPr>
          <p:nvPr>
            <p:ph type="body" idx="1"/>
          </p:nvPr>
        </p:nvSpPr>
        <p:spPr>
          <a:xfrm>
            <a:off x="1683150" y="688050"/>
            <a:ext cx="6219300" cy="6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/>
              <a:t>Are prisoners who are younger at the time of release more or less likely to reoffend than those who are older?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70" name="Google Shape;670;p19"/>
          <p:cNvSpPr txBox="1"/>
          <p:nvPr/>
        </p:nvSpPr>
        <p:spPr>
          <a:xfrm>
            <a:off x="681425" y="489350"/>
            <a:ext cx="8112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3500" b="1" i="0" u="none" strike="noStrike" cap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rPr>
              <a:t>Q5 </a:t>
            </a:r>
            <a:endParaRPr sz="3500" b="1" i="0" u="none" strike="noStrike" cap="none">
              <a:solidFill>
                <a:schemeClr val="accent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pic>
        <p:nvPicPr>
          <p:cNvPr id="671" name="Google Shape;67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62275"/>
            <a:ext cx="9143999" cy="3481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20"/>
          <p:cNvSpPr txBox="1">
            <a:spLocks noGrp="1"/>
          </p:cNvSpPr>
          <p:nvPr>
            <p:ph type="title"/>
          </p:nvPr>
        </p:nvSpPr>
        <p:spPr>
          <a:xfrm>
            <a:off x="715100" y="2087125"/>
            <a:ext cx="3347400" cy="14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4000"/>
              <a:t>Hypothesis Testing</a:t>
            </a:r>
            <a:endParaRPr sz="4000"/>
          </a:p>
        </p:txBody>
      </p:sp>
      <p:pic>
        <p:nvPicPr>
          <p:cNvPr id="677" name="Google Shape;677;p20"/>
          <p:cNvPicPr preferRelativeResize="0"/>
          <p:nvPr/>
        </p:nvPicPr>
        <p:blipFill rotWithShape="1">
          <a:blip r:embed="rId3">
            <a:alphaModFix/>
          </a:blip>
          <a:srcRect l="23239" t="4839" r="18514" b="998"/>
          <a:stretch/>
        </p:blipFill>
        <p:spPr>
          <a:xfrm flipH="1">
            <a:off x="5166288" y="0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grpSp>
        <p:nvGrpSpPr>
          <p:cNvPr id="678" name="Google Shape;678;p20"/>
          <p:cNvGrpSpPr/>
          <p:nvPr/>
        </p:nvGrpSpPr>
        <p:grpSpPr>
          <a:xfrm rot="10800000">
            <a:off x="4572000" y="4295650"/>
            <a:ext cx="1675550" cy="847850"/>
            <a:chOff x="7236475" y="0"/>
            <a:chExt cx="1675550" cy="847850"/>
          </a:xfrm>
        </p:grpSpPr>
        <p:sp>
          <p:nvSpPr>
            <p:cNvPr id="679" name="Google Shape;679;p20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20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1" name="Google Shape;681;p20"/>
          <p:cNvSpPr/>
          <p:nvPr/>
        </p:nvSpPr>
        <p:spPr>
          <a:xfrm rot="10800000">
            <a:off x="6014588" y="45229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2" name="Google Shape;682;p20"/>
          <p:cNvSpPr/>
          <p:nvPr/>
        </p:nvSpPr>
        <p:spPr>
          <a:xfrm rot="10800000">
            <a:off x="6014588" y="43757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3" name="Google Shape;683;p20"/>
          <p:cNvSpPr/>
          <p:nvPr/>
        </p:nvSpPr>
        <p:spPr>
          <a:xfrm rot="10800000">
            <a:off x="5870613" y="45229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4" name="Google Shape;684;p20"/>
          <p:cNvSpPr/>
          <p:nvPr/>
        </p:nvSpPr>
        <p:spPr>
          <a:xfrm rot="10800000">
            <a:off x="5870613" y="43757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20"/>
          <p:cNvSpPr/>
          <p:nvPr/>
        </p:nvSpPr>
        <p:spPr>
          <a:xfrm flipH="1">
            <a:off x="4183125" y="776300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6" name="Google Shape;686;p20"/>
          <p:cNvSpPr/>
          <p:nvPr/>
        </p:nvSpPr>
        <p:spPr>
          <a:xfrm>
            <a:off x="4665995" y="1523800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87" name="Google Shape;687;p20"/>
          <p:cNvGrpSpPr/>
          <p:nvPr/>
        </p:nvGrpSpPr>
        <p:grpSpPr>
          <a:xfrm flipH="1">
            <a:off x="3904825" y="535000"/>
            <a:ext cx="201100" cy="204325"/>
            <a:chOff x="3375338" y="419625"/>
            <a:chExt cx="201100" cy="204325"/>
          </a:xfrm>
        </p:grpSpPr>
        <p:sp>
          <p:nvSpPr>
            <p:cNvPr id="688" name="Google Shape;688;p20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20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20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20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2" name="Google Shape;692;p20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6576000" cy="15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"/>
              <a:t>04.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2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527" name="Google Shape;527;p2"/>
          <p:cNvSpPr txBox="1">
            <a:spLocks noGrp="1"/>
          </p:cNvSpPr>
          <p:nvPr>
            <p:ph type="body" idx="1"/>
          </p:nvPr>
        </p:nvSpPr>
        <p:spPr>
          <a:xfrm>
            <a:off x="1172150" y="1469575"/>
            <a:ext cx="7828500" cy="29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" sz="2100" dirty="0">
                <a:latin typeface="Arial"/>
                <a:ea typeface="Arial"/>
                <a:cs typeface="Arial"/>
                <a:sym typeface="Arial"/>
              </a:rPr>
              <a:t>Data Collection and Cleaning</a:t>
            </a:r>
            <a:endParaRPr sz="21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" sz="2100" dirty="0">
                <a:latin typeface="Arial"/>
                <a:ea typeface="Arial"/>
                <a:cs typeface="Arial"/>
                <a:sym typeface="Arial"/>
              </a:rPr>
              <a:t>Exploratory Analysis</a:t>
            </a:r>
            <a:endParaRPr sz="21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" sz="2100" dirty="0">
                <a:latin typeface="Arial"/>
                <a:ea typeface="Arial"/>
                <a:cs typeface="Arial"/>
                <a:sym typeface="Arial"/>
              </a:rPr>
              <a:t>Answering Questions</a:t>
            </a:r>
            <a:endParaRPr sz="21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" sz="2100" dirty="0">
                <a:latin typeface="Arial"/>
                <a:ea typeface="Arial"/>
                <a:cs typeface="Arial"/>
                <a:sym typeface="Arial"/>
              </a:rPr>
              <a:t>Hypothesis Testing</a:t>
            </a:r>
            <a:endParaRPr sz="21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" sz="2100" dirty="0">
                <a:latin typeface="Arial"/>
                <a:ea typeface="Arial"/>
                <a:cs typeface="Arial"/>
                <a:sym typeface="Arial"/>
              </a:rPr>
              <a:t>Regression Analysis</a:t>
            </a:r>
            <a:endParaRPr sz="21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ML Models</a:t>
            </a:r>
            <a:endParaRPr sz="2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21"/>
          <p:cNvSpPr/>
          <p:nvPr/>
        </p:nvSpPr>
        <p:spPr>
          <a:xfrm flipH="1">
            <a:off x="1513850" y="843900"/>
            <a:ext cx="6116400" cy="3455700"/>
          </a:xfrm>
          <a:prstGeom prst="round1Rect">
            <a:avLst>
              <a:gd name="adj" fmla="val 2634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8" name="Google Shape;698;p21"/>
          <p:cNvSpPr txBox="1">
            <a:spLocks noGrp="1"/>
          </p:cNvSpPr>
          <p:nvPr>
            <p:ph type="subTitle" idx="1"/>
          </p:nvPr>
        </p:nvSpPr>
        <p:spPr>
          <a:xfrm>
            <a:off x="2036300" y="1398000"/>
            <a:ext cx="5071500" cy="23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800" b="1">
                <a:solidFill>
                  <a:srgbClr val="FFFEFC"/>
                </a:solidFill>
              </a:rPr>
              <a:t>The hypothesis being tested is:</a:t>
            </a:r>
            <a:endParaRPr sz="1800" b="1">
              <a:solidFill>
                <a:srgbClr val="FFFEFC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800" b="1">
              <a:solidFill>
                <a:srgbClr val="FFFEFC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800" b="1">
                <a:solidFill>
                  <a:srgbClr val="FFFEFC"/>
                </a:solidFill>
              </a:rPr>
              <a:t>"U.S. states that implement stricter firearm control laws have lower violent crime rates on average."</a:t>
            </a:r>
            <a:endParaRPr sz="1800" b="1">
              <a:solidFill>
                <a:srgbClr val="FFFEFC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2bab3295276_0_19"/>
          <p:cNvSpPr/>
          <p:nvPr/>
        </p:nvSpPr>
        <p:spPr>
          <a:xfrm flipH="1">
            <a:off x="1513875" y="843900"/>
            <a:ext cx="6354900" cy="3649800"/>
          </a:xfrm>
          <a:prstGeom prst="round1Rect">
            <a:avLst>
              <a:gd name="adj" fmla="val 2634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4" name="Google Shape;704;g2bab3295276_0_19"/>
          <p:cNvSpPr txBox="1">
            <a:spLocks noGrp="1"/>
          </p:cNvSpPr>
          <p:nvPr>
            <p:ph type="subTitle" idx="1"/>
          </p:nvPr>
        </p:nvSpPr>
        <p:spPr>
          <a:xfrm>
            <a:off x="1783975" y="1008525"/>
            <a:ext cx="5961600" cy="32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650" b="1">
                <a:solidFill>
                  <a:schemeClr val="lt2"/>
                </a:solidFill>
              </a:rPr>
              <a:t>Analysis Methodology</a:t>
            </a:r>
            <a:endParaRPr sz="1650" b="1">
              <a:solidFill>
                <a:schemeClr val="lt2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</a:pPr>
            <a:r>
              <a:rPr lang="en" sz="1200" b="1">
                <a:solidFill>
                  <a:schemeClr val="lt2"/>
                </a:solidFill>
              </a:rPr>
              <a:t>Data Extraction:</a:t>
            </a:r>
            <a:endParaRPr sz="1200" b="1">
              <a:solidFill>
                <a:schemeClr val="lt2"/>
              </a:solidFill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lang="en" sz="1200" b="1">
                <a:solidFill>
                  <a:schemeClr val="lt2"/>
                </a:solidFill>
              </a:rPr>
              <a:t>Relevant data for the last 10 years (2010-2020) was extracted from two datasets:</a:t>
            </a:r>
            <a:endParaRPr sz="1200" b="1">
              <a:solidFill>
                <a:schemeClr val="lt2"/>
              </a:solidFill>
            </a:endParaRPr>
          </a:p>
          <a:p>
            <a: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lang="en" sz="1050" b="1">
                <a:solidFill>
                  <a:schemeClr val="lt2"/>
                </a:solidFill>
              </a:rPr>
              <a:t>fire_lawsdf</a:t>
            </a:r>
            <a:r>
              <a:rPr lang="en" sz="1200" b="1">
                <a:solidFill>
                  <a:schemeClr val="lt2"/>
                </a:solidFill>
              </a:rPr>
              <a:t>: Information about firearm control laws</a:t>
            </a:r>
            <a:endParaRPr sz="1200" b="1">
              <a:solidFill>
                <a:schemeClr val="lt2"/>
              </a:solidFill>
            </a:endParaRPr>
          </a:p>
          <a:p>
            <a: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lang="en" sz="1050" b="1">
                <a:solidFill>
                  <a:schemeClr val="lt2"/>
                </a:solidFill>
              </a:rPr>
              <a:t>offensecountdf</a:t>
            </a:r>
            <a:r>
              <a:rPr lang="en" sz="1200" b="1">
                <a:solidFill>
                  <a:schemeClr val="lt2"/>
                </a:solidFill>
              </a:rPr>
              <a:t>: Information about offense counts</a:t>
            </a:r>
            <a:endParaRPr sz="1200" b="1">
              <a:solidFill>
                <a:schemeClr val="lt2"/>
              </a:solidFill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lang="en" sz="1200" b="1">
                <a:solidFill>
                  <a:schemeClr val="lt2"/>
                </a:solidFill>
              </a:rPr>
              <a:t>Data was extracted for each year from 2010 to 2020.</a:t>
            </a:r>
            <a:endParaRPr sz="1200" b="1">
              <a:solidFill>
                <a:schemeClr val="lt2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</a:pPr>
            <a:r>
              <a:rPr lang="en" sz="1200" b="1">
                <a:solidFill>
                  <a:schemeClr val="lt2"/>
                </a:solidFill>
              </a:rPr>
              <a:t>Hypothesis Testing:</a:t>
            </a:r>
            <a:endParaRPr sz="1200" b="1">
              <a:solidFill>
                <a:schemeClr val="lt2"/>
              </a:solidFill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lang="en" sz="1200" b="1">
                <a:solidFill>
                  <a:schemeClr val="lt2"/>
                </a:solidFill>
              </a:rPr>
              <a:t>A t-test was performed to compare offense counts between states with stricter firearm control laws and those with less strict laws over the last 10 years.</a:t>
            </a:r>
            <a:endParaRPr sz="1200" b="1">
              <a:solidFill>
                <a:schemeClr val="lt2"/>
              </a:solidFill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lang="en" sz="1200" b="1">
                <a:solidFill>
                  <a:schemeClr val="lt2"/>
                </a:solidFill>
              </a:rPr>
              <a:t>The p-value obtained from the t-test was used to determine the significance of the relationship between firearm control laws and violent crime rates.</a:t>
            </a:r>
            <a:endParaRPr sz="1200" b="1">
              <a:solidFill>
                <a:schemeClr val="lt2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400"/>
              <a:buNone/>
            </a:pPr>
            <a:endParaRPr sz="1800" b="1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2bab3295276_0_27"/>
          <p:cNvSpPr/>
          <p:nvPr/>
        </p:nvSpPr>
        <p:spPr>
          <a:xfrm flipH="1">
            <a:off x="1513875" y="843900"/>
            <a:ext cx="6354900" cy="3649800"/>
          </a:xfrm>
          <a:prstGeom prst="round1Rect">
            <a:avLst>
              <a:gd name="adj" fmla="val 2634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g2bab3295276_0_27"/>
          <p:cNvSpPr txBox="1">
            <a:spLocks noGrp="1"/>
          </p:cNvSpPr>
          <p:nvPr>
            <p:ph type="subTitle" idx="1"/>
          </p:nvPr>
        </p:nvSpPr>
        <p:spPr>
          <a:xfrm>
            <a:off x="1710525" y="1299450"/>
            <a:ext cx="5961600" cy="27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950" b="1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Results</a:t>
            </a:r>
            <a:endParaRPr sz="1950" b="1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ECECEC"/>
              </a:buClr>
              <a:buSzPts val="1500"/>
              <a:buFont typeface="Roboto"/>
              <a:buChar char="●"/>
            </a:pPr>
            <a:r>
              <a:rPr lang="en" sz="1500" b="1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P-value for the Last 10 Years: 0.383</a:t>
            </a:r>
            <a:endParaRPr sz="1500" b="1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500"/>
              <a:buFont typeface="Roboto"/>
              <a:buChar char="●"/>
            </a:pPr>
            <a:r>
              <a:rPr lang="en" sz="1500" b="1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The obtained p-value suggests that there isn't strong statistical evidence to reject the null hypothesis over the last 10 years.</a:t>
            </a:r>
            <a:endParaRPr sz="1500" b="1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500"/>
              <a:buFont typeface="Roboto"/>
              <a:buChar char="●"/>
            </a:pPr>
            <a:r>
              <a:rPr lang="en" sz="1500" b="1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Thus, there isn't sufficient evidence to support the claim that U.S. states with stricter firearm control laws have lower violent crime rates on average over this period.</a:t>
            </a:r>
            <a:endParaRPr sz="2100" b="1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23"/>
          <p:cNvSpPr txBox="1">
            <a:spLocks noGrp="1"/>
          </p:cNvSpPr>
          <p:nvPr>
            <p:ph type="title"/>
          </p:nvPr>
        </p:nvSpPr>
        <p:spPr>
          <a:xfrm>
            <a:off x="715100" y="2087125"/>
            <a:ext cx="3347400" cy="14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4000" b="0"/>
              <a:t>Regression Analysis</a:t>
            </a:r>
            <a:endParaRPr sz="4000"/>
          </a:p>
        </p:txBody>
      </p:sp>
      <p:pic>
        <p:nvPicPr>
          <p:cNvPr id="716" name="Google Shape;716;p23"/>
          <p:cNvPicPr preferRelativeResize="0"/>
          <p:nvPr/>
        </p:nvPicPr>
        <p:blipFill rotWithShape="1">
          <a:blip r:embed="rId3">
            <a:alphaModFix/>
          </a:blip>
          <a:srcRect l="23239" t="4839" r="18514" b="998"/>
          <a:stretch/>
        </p:blipFill>
        <p:spPr>
          <a:xfrm flipH="1">
            <a:off x="5166288" y="0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grpSp>
        <p:nvGrpSpPr>
          <p:cNvPr id="717" name="Google Shape;717;p23"/>
          <p:cNvGrpSpPr/>
          <p:nvPr/>
        </p:nvGrpSpPr>
        <p:grpSpPr>
          <a:xfrm rot="10800000">
            <a:off x="4572000" y="4295650"/>
            <a:ext cx="1675550" cy="847850"/>
            <a:chOff x="7236475" y="0"/>
            <a:chExt cx="1675550" cy="847850"/>
          </a:xfrm>
        </p:grpSpPr>
        <p:sp>
          <p:nvSpPr>
            <p:cNvPr id="718" name="Google Shape;718;p23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23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0" name="Google Shape;720;p23"/>
          <p:cNvSpPr/>
          <p:nvPr/>
        </p:nvSpPr>
        <p:spPr>
          <a:xfrm rot="10800000">
            <a:off x="6014588" y="45229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1" name="Google Shape;721;p23"/>
          <p:cNvSpPr/>
          <p:nvPr/>
        </p:nvSpPr>
        <p:spPr>
          <a:xfrm rot="10800000">
            <a:off x="6014588" y="43757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23"/>
          <p:cNvSpPr/>
          <p:nvPr/>
        </p:nvSpPr>
        <p:spPr>
          <a:xfrm rot="10800000">
            <a:off x="5870613" y="45229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23"/>
          <p:cNvSpPr/>
          <p:nvPr/>
        </p:nvSpPr>
        <p:spPr>
          <a:xfrm rot="10800000">
            <a:off x="5870613" y="43757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23"/>
          <p:cNvSpPr/>
          <p:nvPr/>
        </p:nvSpPr>
        <p:spPr>
          <a:xfrm flipH="1">
            <a:off x="4183125" y="776300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23"/>
          <p:cNvSpPr/>
          <p:nvPr/>
        </p:nvSpPr>
        <p:spPr>
          <a:xfrm>
            <a:off x="4665995" y="1523800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6" name="Google Shape;726;p23"/>
          <p:cNvGrpSpPr/>
          <p:nvPr/>
        </p:nvGrpSpPr>
        <p:grpSpPr>
          <a:xfrm flipH="1">
            <a:off x="3904825" y="535000"/>
            <a:ext cx="201100" cy="204325"/>
            <a:chOff x="3375338" y="419625"/>
            <a:chExt cx="201100" cy="204325"/>
          </a:xfrm>
        </p:grpSpPr>
        <p:sp>
          <p:nvSpPr>
            <p:cNvPr id="727" name="Google Shape;727;p23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23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23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23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1" name="Google Shape;731;p23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6576000" cy="15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"/>
              <a:t>05.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BEBEBE"/>
            </a:gs>
          </a:gsLst>
          <a:lin ang="5400012" scaled="0"/>
        </a:gradFill>
        <a:effectLst/>
      </p:bgPr>
    </p:bg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6" name="Google Shape;7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32550"/>
            <a:ext cx="9144001" cy="43576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BEBEBE"/>
            </a:gs>
          </a:gsLst>
          <a:lin ang="5400012" scaled="0"/>
        </a:gradFill>
        <a:effectLst/>
      </p:bgPr>
    </p:bg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1" name="Google Shape;741;g2bab3295276_0_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6250" y="256387"/>
            <a:ext cx="6196850" cy="4630725"/>
          </a:xfrm>
          <a:prstGeom prst="rect">
            <a:avLst/>
          </a:prstGeom>
          <a:noFill/>
          <a:ln>
            <a:noFill/>
          </a:ln>
        </p:spPr>
      </p:pic>
      <p:sp>
        <p:nvSpPr>
          <p:cNvPr id="742" name="Google Shape;742;g2bab3295276_0_42"/>
          <p:cNvSpPr txBox="1"/>
          <p:nvPr/>
        </p:nvSpPr>
        <p:spPr>
          <a:xfrm>
            <a:off x="237575" y="1281950"/>
            <a:ext cx="2577300" cy="25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Training R2: 0.24870531231493</a:t>
            </a:r>
            <a:endParaRPr sz="185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5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5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5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Test R2: 0.24401992046393</a:t>
            </a:r>
            <a:endParaRPr sz="22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28"/>
          <p:cNvSpPr txBox="1">
            <a:spLocks noGrp="1"/>
          </p:cNvSpPr>
          <p:nvPr>
            <p:ph type="title"/>
          </p:nvPr>
        </p:nvSpPr>
        <p:spPr>
          <a:xfrm>
            <a:off x="715100" y="2087125"/>
            <a:ext cx="3347400" cy="14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4000" b="0" dirty="0"/>
              <a:t>ML Models</a:t>
            </a:r>
            <a:endParaRPr sz="4000" dirty="0"/>
          </a:p>
        </p:txBody>
      </p:sp>
      <p:pic>
        <p:nvPicPr>
          <p:cNvPr id="748" name="Google Shape;748;p28"/>
          <p:cNvPicPr preferRelativeResize="0"/>
          <p:nvPr/>
        </p:nvPicPr>
        <p:blipFill rotWithShape="1">
          <a:blip r:embed="rId3">
            <a:alphaModFix/>
          </a:blip>
          <a:srcRect l="23239" t="4839" r="18514" b="998"/>
          <a:stretch/>
        </p:blipFill>
        <p:spPr>
          <a:xfrm flipH="1">
            <a:off x="5166288" y="0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grpSp>
        <p:nvGrpSpPr>
          <p:cNvPr id="749" name="Google Shape;749;p28"/>
          <p:cNvGrpSpPr/>
          <p:nvPr/>
        </p:nvGrpSpPr>
        <p:grpSpPr>
          <a:xfrm rot="10800000">
            <a:off x="4572000" y="4295650"/>
            <a:ext cx="1675550" cy="847850"/>
            <a:chOff x="7236475" y="0"/>
            <a:chExt cx="1675550" cy="847850"/>
          </a:xfrm>
        </p:grpSpPr>
        <p:sp>
          <p:nvSpPr>
            <p:cNvPr id="750" name="Google Shape;750;p28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28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2" name="Google Shape;752;p28"/>
          <p:cNvSpPr/>
          <p:nvPr/>
        </p:nvSpPr>
        <p:spPr>
          <a:xfrm rot="10800000">
            <a:off x="6014588" y="45229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3" name="Google Shape;753;p28"/>
          <p:cNvSpPr/>
          <p:nvPr/>
        </p:nvSpPr>
        <p:spPr>
          <a:xfrm rot="10800000">
            <a:off x="6014588" y="43757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4" name="Google Shape;754;p28"/>
          <p:cNvSpPr/>
          <p:nvPr/>
        </p:nvSpPr>
        <p:spPr>
          <a:xfrm rot="10800000">
            <a:off x="5870613" y="45229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5" name="Google Shape;755;p28"/>
          <p:cNvSpPr/>
          <p:nvPr/>
        </p:nvSpPr>
        <p:spPr>
          <a:xfrm rot="10800000">
            <a:off x="5870613" y="43757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6" name="Google Shape;756;p28"/>
          <p:cNvSpPr/>
          <p:nvPr/>
        </p:nvSpPr>
        <p:spPr>
          <a:xfrm flipH="1">
            <a:off x="4183125" y="776300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7" name="Google Shape;757;p28"/>
          <p:cNvSpPr/>
          <p:nvPr/>
        </p:nvSpPr>
        <p:spPr>
          <a:xfrm>
            <a:off x="4665995" y="1523800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8" name="Google Shape;758;p28"/>
          <p:cNvGrpSpPr/>
          <p:nvPr/>
        </p:nvGrpSpPr>
        <p:grpSpPr>
          <a:xfrm flipH="1">
            <a:off x="3904825" y="535000"/>
            <a:ext cx="201100" cy="204325"/>
            <a:chOff x="3375338" y="419625"/>
            <a:chExt cx="201100" cy="204325"/>
          </a:xfrm>
        </p:grpSpPr>
        <p:sp>
          <p:nvSpPr>
            <p:cNvPr id="759" name="Google Shape;759;p28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28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28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28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3" name="Google Shape;763;p28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6576000" cy="15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"/>
              <a:t>06.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21C9E42-F694-8915-095E-53D4B84B9DA7}"/>
              </a:ext>
            </a:extLst>
          </p:cNvPr>
          <p:cNvSpPr txBox="1"/>
          <p:nvPr/>
        </p:nvSpPr>
        <p:spPr>
          <a:xfrm>
            <a:off x="769433" y="1471961"/>
            <a:ext cx="7605133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1. </a:t>
            </a:r>
            <a:r>
              <a:rPr lang="en-US" b="1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Dimensionality Reduction Models + a classifier:</a:t>
            </a:r>
            <a:endParaRPr lang="en-US" b="0" dirty="0">
              <a:solidFill>
                <a:schemeClr val="accent6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These models employ techniques to reduce feature dimensionality while retaining crucial information.</a:t>
            </a:r>
          </a:p>
          <a:p>
            <a:endParaRPr lang="en-US" dirty="0">
              <a:solidFill>
                <a:schemeClr val="accent6"/>
              </a:solidFill>
              <a:latin typeface="Consolas" panose="020B0609020204030204" pitchFamily="49" charset="0"/>
            </a:endParaRPr>
          </a:p>
          <a:p>
            <a:endParaRPr lang="en-US" b="0" dirty="0">
              <a:solidFill>
                <a:schemeClr val="accent6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2. Feature Selection Models + a classifier:</a:t>
            </a:r>
          </a:p>
          <a:p>
            <a:r>
              <a:rPr lang="en-US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 Focused on selecting pertinent features while discarding redundant or correlated ones.</a:t>
            </a:r>
          </a:p>
          <a:p>
            <a:br>
              <a:rPr lang="en-US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</a:br>
            <a:br>
              <a:rPr lang="en-US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</a:b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CF1849-AD06-D7C7-DAAE-AB5697DFF9BE}"/>
              </a:ext>
            </a:extLst>
          </p:cNvPr>
          <p:cNvSpPr txBox="1"/>
          <p:nvPr/>
        </p:nvSpPr>
        <p:spPr>
          <a:xfrm>
            <a:off x="468352" y="190832"/>
            <a:ext cx="59919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Model Categories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8952520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E0B053D-0ED7-CA2C-6F45-C17715B47340}"/>
              </a:ext>
            </a:extLst>
          </p:cNvPr>
          <p:cNvSpPr txBox="1"/>
          <p:nvPr/>
        </p:nvSpPr>
        <p:spPr>
          <a:xfrm>
            <a:off x="854927" y="1605775"/>
            <a:ext cx="7627433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1. </a:t>
            </a:r>
            <a:r>
              <a:rPr lang="en-US" b="1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Pipeline Setup:</a:t>
            </a:r>
            <a:r>
              <a:rPr lang="en-US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 Begins with </a:t>
            </a:r>
            <a:r>
              <a:rPr lang="en-US" b="0" dirty="0" err="1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StandardScaler</a:t>
            </a:r>
            <a:r>
              <a:rPr lang="en-US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 for feature normalization, ensuring uniformity across features.</a:t>
            </a:r>
          </a:p>
          <a:p>
            <a:endParaRPr lang="en-US" b="0" dirty="0">
              <a:solidFill>
                <a:schemeClr val="accent6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2. </a:t>
            </a:r>
            <a:r>
              <a:rPr lang="en-US" b="1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Dimensionality Management:</a:t>
            </a:r>
            <a:r>
              <a:rPr lang="en-US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 using PCA and UMAP to reduce dimensionality while keeping valuable information</a:t>
            </a:r>
          </a:p>
          <a:p>
            <a:endParaRPr lang="en-US" b="0" dirty="0">
              <a:solidFill>
                <a:schemeClr val="accent6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3. </a:t>
            </a:r>
            <a:r>
              <a:rPr lang="en-US" b="1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Classifier Integration:</a:t>
            </a:r>
            <a:r>
              <a:rPr lang="en-US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 Incorporating Random Forest and Gradient Boosting classifiers to leverage ensemble learning for robust predictions.</a:t>
            </a:r>
          </a:p>
          <a:p>
            <a:endParaRPr lang="en-US" b="0" dirty="0">
              <a:solidFill>
                <a:schemeClr val="accent6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4. </a:t>
            </a:r>
            <a:r>
              <a:rPr lang="en-US" b="1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Hyperparameter Tuning:</a:t>
            </a:r>
            <a:r>
              <a:rPr lang="en-US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RandomizedSearchCV</a:t>
            </a:r>
            <a:r>
              <a:rPr lang="en-US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 facilitates efficient hyperparameter optimization, complemented by cross-validation to improve model generalization.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4AD568-6202-158A-1A23-AE1220578B90}"/>
              </a:ext>
            </a:extLst>
          </p:cNvPr>
          <p:cNvSpPr txBox="1"/>
          <p:nvPr/>
        </p:nvSpPr>
        <p:spPr>
          <a:xfrm>
            <a:off x="557561" y="316107"/>
            <a:ext cx="77315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Dimensionality Reduction plus Classifier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327508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68" name="Google Shape;768;p29"/>
          <p:cNvGraphicFramePr/>
          <p:nvPr/>
        </p:nvGraphicFramePr>
        <p:xfrm>
          <a:off x="0" y="-25"/>
          <a:ext cx="9108700" cy="5143525"/>
        </p:xfrm>
        <a:graphic>
          <a:graphicData uri="http://schemas.openxmlformats.org/drawingml/2006/table">
            <a:tbl>
              <a:tblPr>
                <a:noFill/>
                <a:tableStyleId>{3586C8E7-543C-4054-BB86-8287C28F4912}</a:tableStyleId>
              </a:tblPr>
              <a:tblGrid>
                <a:gridCol w="2303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68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68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68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4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rgbClr val="FFFEFC"/>
                        </a:solidFill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FFFF00"/>
                          </a:solidFill>
                        </a:rPr>
                        <a:t>Best Parameters</a:t>
                      </a:r>
                      <a:endParaRPr sz="1500" b="1">
                        <a:solidFill>
                          <a:srgbClr val="FFFF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FFFF00"/>
                          </a:solidFill>
                        </a:rPr>
                        <a:t>Training Accuracy</a:t>
                      </a:r>
                      <a:endParaRPr sz="1500" b="1">
                        <a:solidFill>
                          <a:srgbClr val="FFFF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FFFF00"/>
                          </a:solidFill>
                        </a:rPr>
                        <a:t>Test Accuracy</a:t>
                      </a:r>
                      <a:endParaRPr sz="1500" b="1">
                        <a:solidFill>
                          <a:srgbClr val="FFFF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82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 dirty="0">
                          <a:solidFill>
                            <a:srgbClr val="FFFF00"/>
                          </a:solidFill>
                        </a:rPr>
                        <a:t>Model 1 [PCA with Random Forest]</a:t>
                      </a:r>
                      <a:endParaRPr sz="1500" b="1" dirty="0">
                        <a:solidFill>
                          <a:srgbClr val="FFFF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FFFEFC"/>
                          </a:solidFill>
                        </a:rPr>
                        <a:t>- PCA Components: 20</a:t>
                      </a:r>
                      <a:endParaRPr sz="1200" dirty="0">
                        <a:solidFill>
                          <a:srgbClr val="FFFEFC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FFFEFC"/>
                          </a:solidFill>
                        </a:rPr>
                        <a:t>  - Random Forest Estimators: 100</a:t>
                      </a:r>
                      <a:endParaRPr sz="1200" dirty="0">
                        <a:solidFill>
                          <a:srgbClr val="FFFEFC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FFFEFC"/>
                          </a:solidFill>
                        </a:rPr>
                        <a:t>  - Random Forest Min Samples Split: 5</a:t>
                      </a:r>
                      <a:endParaRPr sz="1200" dirty="0">
                        <a:solidFill>
                          <a:srgbClr val="FFFEFC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FFFEFC"/>
                          </a:solidFill>
                        </a:rPr>
                        <a:t>  - Random Forest Max Depth: 30</a:t>
                      </a:r>
                      <a:endParaRPr sz="1200" dirty="0">
                        <a:solidFill>
                          <a:srgbClr val="FFFEFC"/>
                        </a:solidFill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99.96%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97.12%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36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FFFF00"/>
                          </a:solidFill>
                        </a:rPr>
                        <a:t>Model 2 [PCA with Gradient Boosting]</a:t>
                      </a:r>
                      <a:endParaRPr sz="1500" b="1">
                        <a:solidFill>
                          <a:srgbClr val="FFFF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- PCA Components: 20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  - Gradient Boosting Estimators: 5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  - Gradient Boosting Max Depth: 20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FFFEFC"/>
                          </a:solidFill>
                        </a:rPr>
                        <a:t>98.51%</a:t>
                      </a:r>
                      <a:endParaRPr sz="1200" dirty="0">
                        <a:solidFill>
                          <a:srgbClr val="FFFEFC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92.55%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FFFEFC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59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FFFF00"/>
                          </a:solidFill>
                        </a:rPr>
                        <a:t>Model 3 [UMAP with Random Forest]</a:t>
                      </a:r>
                      <a:endParaRPr sz="1500" b="1">
                        <a:solidFill>
                          <a:srgbClr val="FFFF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 - UMAP Components: 20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  - UMAP Neighbors: 30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  - Random Forest Min Samples Split: 2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EFC"/>
                          </a:solidFill>
                        </a:rPr>
                        <a:t>  - Random Forest Max Depth: 20</a:t>
                      </a:r>
                      <a:endParaRPr sz="1200">
                        <a:solidFill>
                          <a:srgbClr val="FFFEFC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FFFEFC"/>
                          </a:solidFill>
                        </a:rPr>
                        <a:t>100%</a:t>
                      </a:r>
                      <a:endParaRPr sz="1200" dirty="0">
                        <a:solidFill>
                          <a:srgbClr val="FFFEFC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FFFEFC"/>
                          </a:solidFill>
                        </a:rPr>
                        <a:t>93.28%</a:t>
                      </a:r>
                      <a:endParaRPr sz="1200" dirty="0">
                        <a:solidFill>
                          <a:srgbClr val="FFFEFC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3"/>
          <p:cNvSpPr txBox="1">
            <a:spLocks noGrp="1"/>
          </p:cNvSpPr>
          <p:nvPr>
            <p:ph type="title"/>
          </p:nvPr>
        </p:nvSpPr>
        <p:spPr>
          <a:xfrm>
            <a:off x="715100" y="2087125"/>
            <a:ext cx="3347400" cy="14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4000" b="0"/>
              <a:t>Data Collection and Cleaning</a:t>
            </a:r>
            <a:endParaRPr sz="4000"/>
          </a:p>
        </p:txBody>
      </p:sp>
      <p:pic>
        <p:nvPicPr>
          <p:cNvPr id="533" name="Google Shape;533;p3"/>
          <p:cNvPicPr preferRelativeResize="0"/>
          <p:nvPr/>
        </p:nvPicPr>
        <p:blipFill rotWithShape="1">
          <a:blip r:embed="rId3">
            <a:alphaModFix/>
          </a:blip>
          <a:srcRect l="23239" t="4839" r="18514" b="998"/>
          <a:stretch/>
        </p:blipFill>
        <p:spPr>
          <a:xfrm flipH="1">
            <a:off x="5166288" y="0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grpSp>
        <p:nvGrpSpPr>
          <p:cNvPr id="534" name="Google Shape;534;p3"/>
          <p:cNvGrpSpPr/>
          <p:nvPr/>
        </p:nvGrpSpPr>
        <p:grpSpPr>
          <a:xfrm rot="10800000">
            <a:off x="4572000" y="4295650"/>
            <a:ext cx="1675550" cy="847850"/>
            <a:chOff x="7236475" y="0"/>
            <a:chExt cx="1675550" cy="847850"/>
          </a:xfrm>
        </p:grpSpPr>
        <p:sp>
          <p:nvSpPr>
            <p:cNvPr id="535" name="Google Shape;535;p3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7" name="Google Shape;537;p3"/>
          <p:cNvSpPr/>
          <p:nvPr/>
        </p:nvSpPr>
        <p:spPr>
          <a:xfrm rot="10800000">
            <a:off x="6014588" y="45229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3"/>
          <p:cNvSpPr/>
          <p:nvPr/>
        </p:nvSpPr>
        <p:spPr>
          <a:xfrm rot="10800000">
            <a:off x="6014588" y="43757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3"/>
          <p:cNvSpPr/>
          <p:nvPr/>
        </p:nvSpPr>
        <p:spPr>
          <a:xfrm rot="10800000">
            <a:off x="5870613" y="45229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p3"/>
          <p:cNvSpPr/>
          <p:nvPr/>
        </p:nvSpPr>
        <p:spPr>
          <a:xfrm rot="10800000">
            <a:off x="5870613" y="43757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1" name="Google Shape;541;p3"/>
          <p:cNvSpPr/>
          <p:nvPr/>
        </p:nvSpPr>
        <p:spPr>
          <a:xfrm flipH="1">
            <a:off x="4183125" y="776300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3"/>
          <p:cNvSpPr/>
          <p:nvPr/>
        </p:nvSpPr>
        <p:spPr>
          <a:xfrm>
            <a:off x="4665995" y="1523800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43" name="Google Shape;543;p3"/>
          <p:cNvGrpSpPr/>
          <p:nvPr/>
        </p:nvGrpSpPr>
        <p:grpSpPr>
          <a:xfrm flipH="1">
            <a:off x="3904825" y="535000"/>
            <a:ext cx="201100" cy="204325"/>
            <a:chOff x="3375338" y="419625"/>
            <a:chExt cx="201100" cy="204325"/>
          </a:xfrm>
        </p:grpSpPr>
        <p:sp>
          <p:nvSpPr>
            <p:cNvPr id="544" name="Google Shape;544;p3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8" name="Google Shape;548;p3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6576000" cy="15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"/>
              <a:t>01.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C3A7D1F-2846-0B32-BE6F-EAED68A617FA}"/>
              </a:ext>
            </a:extLst>
          </p:cNvPr>
          <p:cNvSpPr txBox="1"/>
          <p:nvPr/>
        </p:nvSpPr>
        <p:spPr>
          <a:xfrm>
            <a:off x="564996" y="1278673"/>
            <a:ext cx="8192429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1. </a:t>
            </a:r>
            <a:r>
              <a:rPr lang="en-US" sz="1600" b="1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Recursive Feature Elimination (RFE): </a:t>
            </a:r>
            <a:r>
              <a:rPr lang="en-US" sz="1600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Prioritizes feature selection based on importance to model performance, further refining the feature set.</a:t>
            </a:r>
          </a:p>
          <a:p>
            <a:endParaRPr lang="en-US" sz="1600" b="0" dirty="0">
              <a:solidFill>
                <a:schemeClr val="accent6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2. </a:t>
            </a:r>
            <a:r>
              <a:rPr lang="en-US" sz="1600" b="1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Correlation-based Feature Elimination:</a:t>
            </a:r>
            <a:r>
              <a:rPr lang="en-US" sz="1600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 Subsequent utilization of Variance Inflation Factor (VIF) identifies and eliminates correlated features, enhancing model stability and interpretability.</a:t>
            </a:r>
          </a:p>
          <a:p>
            <a:endParaRPr lang="en-US" sz="1600" b="0" dirty="0">
              <a:solidFill>
                <a:schemeClr val="accent6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3. </a:t>
            </a:r>
            <a:r>
              <a:rPr lang="en-US" sz="1600" b="1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Efficiency and Simplicity:</a:t>
            </a:r>
            <a:r>
              <a:rPr lang="en-US" sz="1600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 These models offer lower computational complexities compared to their dimensionality reduction counterparts, ensuring suitability for scenarios prioritizing interpretability and computational efficiency.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D47AA9-9C40-0448-4F45-5F5254FBF556}"/>
              </a:ext>
            </a:extLst>
          </p:cNvPr>
          <p:cNvSpPr txBox="1"/>
          <p:nvPr/>
        </p:nvSpPr>
        <p:spPr>
          <a:xfrm>
            <a:off x="230459" y="215590"/>
            <a:ext cx="78653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Feature Selection Methods plus Classifier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338951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B8632D8-7B02-BE9A-4CE3-80EF64E521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5251055"/>
              </p:ext>
            </p:extLst>
          </p:nvPr>
        </p:nvGraphicFramePr>
        <p:xfrm>
          <a:off x="-7434" y="0"/>
          <a:ext cx="9116134" cy="7282305"/>
        </p:xfrm>
        <a:graphic>
          <a:graphicData uri="http://schemas.openxmlformats.org/drawingml/2006/table">
            <a:tbl>
              <a:tblPr>
                <a:noFill/>
                <a:tableStyleId>{3586C8E7-543C-4054-BB86-8287C28F4912}</a:tableStyleId>
              </a:tblPr>
              <a:tblGrid>
                <a:gridCol w="2096429">
                  <a:extLst>
                    <a:ext uri="{9D8B030D-6E8A-4147-A177-3AD203B41FA5}">
                      <a16:colId xmlns:a16="http://schemas.microsoft.com/office/drawing/2014/main" val="2041049383"/>
                    </a:ext>
                  </a:extLst>
                </a:gridCol>
                <a:gridCol w="2483005">
                  <a:extLst>
                    <a:ext uri="{9D8B030D-6E8A-4147-A177-3AD203B41FA5}">
                      <a16:colId xmlns:a16="http://schemas.microsoft.com/office/drawing/2014/main" val="39267550"/>
                    </a:ext>
                  </a:extLst>
                </a:gridCol>
                <a:gridCol w="2268350">
                  <a:extLst>
                    <a:ext uri="{9D8B030D-6E8A-4147-A177-3AD203B41FA5}">
                      <a16:colId xmlns:a16="http://schemas.microsoft.com/office/drawing/2014/main" val="1718504874"/>
                    </a:ext>
                  </a:extLst>
                </a:gridCol>
                <a:gridCol w="2268350">
                  <a:extLst>
                    <a:ext uri="{9D8B030D-6E8A-4147-A177-3AD203B41FA5}">
                      <a16:colId xmlns:a16="http://schemas.microsoft.com/office/drawing/2014/main" val="2434591656"/>
                    </a:ext>
                  </a:extLst>
                </a:gridCol>
              </a:tblGrid>
              <a:tr h="464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rgbClr val="FFFEFC"/>
                        </a:solidFill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FFFF00"/>
                          </a:solidFill>
                        </a:rPr>
                        <a:t>Best Parameters</a:t>
                      </a:r>
                      <a:endParaRPr sz="1500" b="1">
                        <a:solidFill>
                          <a:srgbClr val="FFFF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FFFF00"/>
                          </a:solidFill>
                        </a:rPr>
                        <a:t>Training Accuracy</a:t>
                      </a:r>
                      <a:endParaRPr sz="1500" b="1">
                        <a:solidFill>
                          <a:srgbClr val="FFFF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FFFF00"/>
                          </a:solidFill>
                        </a:rPr>
                        <a:t>Test Accuracy</a:t>
                      </a:r>
                      <a:endParaRPr sz="1500" b="1">
                        <a:solidFill>
                          <a:srgbClr val="FFFF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9343679"/>
                  </a:ext>
                </a:extLst>
              </a:tr>
              <a:tr h="239789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 dirty="0">
                          <a:solidFill>
                            <a:srgbClr val="FFFF00"/>
                          </a:solidFill>
                        </a:rPr>
                        <a:t>Model 4 [RFE with Random Forest]</a:t>
                      </a:r>
                      <a:endParaRPr sz="1500" b="1" dirty="0">
                        <a:solidFill>
                          <a:srgbClr val="FFFF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chemeClr val="accent6"/>
                          </a:solidFill>
                        </a:rPr>
                        <a:t>- Number of features selected: 40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chemeClr val="accent6"/>
                          </a:solidFill>
                        </a:rPr>
                        <a:t>  - Number of Random Forest Estimators: 50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chemeClr val="accent6"/>
                          </a:solidFill>
                        </a:rPr>
                        <a:t>- Random Forest Max Depth: 4</a:t>
                      </a:r>
                    </a:p>
                  </a:txBody>
                  <a:tcPr marL="91425" marR="91425" marT="91425" marB="91425">
                    <a:lnT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chemeClr val="accent6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99.26%</a:t>
                      </a:r>
                      <a:endParaRPr sz="1200" dirty="0">
                        <a:solidFill>
                          <a:schemeClr val="accent6"/>
                        </a:solidFill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chemeClr val="accent6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99.45%</a:t>
                      </a:r>
                      <a:endParaRPr sz="1200" dirty="0">
                        <a:solidFill>
                          <a:schemeClr val="accent6"/>
                        </a:solidFill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569CD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95789471"/>
                  </a:ext>
                </a:extLst>
              </a:tr>
              <a:tr h="286040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 dirty="0">
                          <a:solidFill>
                            <a:srgbClr val="FFFF00"/>
                          </a:solidFill>
                        </a:rPr>
                        <a:t>Model 5 [RFE with XGBoosting]</a:t>
                      </a:r>
                      <a:endParaRPr sz="1500" b="1" dirty="0">
                        <a:solidFill>
                          <a:srgbClr val="FFFF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accent6"/>
                          </a:solidFill>
                        </a:rPr>
                        <a:t>- Number of features selected: 40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accent6"/>
                          </a:solidFill>
                        </a:rPr>
                        <a:t>  - Number of </a:t>
                      </a:r>
                      <a:r>
                        <a:rPr lang="en" sz="1200" b="1" dirty="0">
                          <a:solidFill>
                            <a:schemeClr val="accent6"/>
                          </a:solidFill>
                        </a:rPr>
                        <a:t>XGBoosting </a:t>
                      </a:r>
                      <a:r>
                        <a:rPr lang="en-US" sz="1200" dirty="0">
                          <a:solidFill>
                            <a:schemeClr val="accent6"/>
                          </a:solidFill>
                        </a:rPr>
                        <a:t>Estimators: 12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accent6"/>
                          </a:solidFill>
                        </a:rPr>
                        <a:t>- </a:t>
                      </a:r>
                      <a:r>
                        <a:rPr lang="en" sz="1200" b="1" dirty="0">
                          <a:solidFill>
                            <a:schemeClr val="accent6"/>
                          </a:solidFill>
                        </a:rPr>
                        <a:t>XGBoosting </a:t>
                      </a:r>
                      <a:r>
                        <a:rPr lang="en-US" sz="1200" dirty="0">
                          <a:solidFill>
                            <a:schemeClr val="accent6"/>
                          </a:solidFill>
                        </a:rPr>
                        <a:t>Max Depth: 1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accent6"/>
                          </a:solidFill>
                        </a:rPr>
                        <a:t>100%</a:t>
                      </a:r>
                      <a:endParaRPr sz="1200" dirty="0">
                        <a:solidFill>
                          <a:schemeClr val="accent6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accent6"/>
                          </a:solidFill>
                        </a:rPr>
                        <a:t>100%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accent6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767676899"/>
                  </a:ext>
                </a:extLst>
              </a:tr>
              <a:tr h="1559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b="1" dirty="0">
                        <a:solidFill>
                          <a:srgbClr val="FFFF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FFFEFC"/>
                          </a:solidFill>
                        </a:rPr>
                        <a:t> </a:t>
                      </a:r>
                      <a:endParaRPr sz="1200" dirty="0">
                        <a:solidFill>
                          <a:srgbClr val="FFFEFC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rgbClr val="FFFEFC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rgbClr val="FFFEFC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7255692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55032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30"/>
          <p:cNvSpPr txBox="1">
            <a:spLocks noGrp="1"/>
          </p:cNvSpPr>
          <p:nvPr>
            <p:ph type="title"/>
          </p:nvPr>
        </p:nvSpPr>
        <p:spPr>
          <a:xfrm>
            <a:off x="1755175" y="1936975"/>
            <a:ext cx="5782800" cy="11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dirty="0"/>
              <a:t>THANKS :)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E60E15-B296-8629-504D-EADC32D1085D}"/>
              </a:ext>
            </a:extLst>
          </p:cNvPr>
          <p:cNvSpPr txBox="1"/>
          <p:nvPr/>
        </p:nvSpPr>
        <p:spPr>
          <a:xfrm>
            <a:off x="676509" y="669074"/>
            <a:ext cx="825933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6"/>
                </a:solidFill>
              </a:rPr>
              <a:t>Key Information</a:t>
            </a:r>
            <a:r>
              <a:rPr lang="en-US" sz="1200" dirty="0">
                <a:solidFill>
                  <a:schemeClr val="accent6"/>
                </a:solidFill>
              </a:rPr>
              <a:t>:</a:t>
            </a:r>
          </a:p>
          <a:p>
            <a:r>
              <a:rPr lang="en-US" sz="1200" dirty="0">
                <a:solidFill>
                  <a:schemeClr val="accent6"/>
                </a:solidFill>
              </a:rPr>
              <a:t>  - Primary source for understanding U.S. criminal victimization.</a:t>
            </a:r>
          </a:p>
          <a:p>
            <a:r>
              <a:rPr lang="en-US" sz="1200" dirty="0">
                <a:solidFill>
                  <a:schemeClr val="accent6"/>
                </a:solidFill>
              </a:rPr>
              <a:t>  - Surveys 240,000 individuals annually for a representative sample.</a:t>
            </a:r>
          </a:p>
          <a:p>
            <a:endParaRPr lang="en-US" sz="1200" dirty="0">
              <a:solidFill>
                <a:schemeClr val="accent6"/>
              </a:solidFill>
            </a:endParaRPr>
          </a:p>
          <a:p>
            <a:r>
              <a:rPr lang="en-US" sz="1200" b="1" dirty="0">
                <a:solidFill>
                  <a:schemeClr val="accent6"/>
                </a:solidFill>
              </a:rPr>
              <a:t>Coverage</a:t>
            </a:r>
            <a:r>
              <a:rPr lang="en-US" sz="1200" dirty="0">
                <a:solidFill>
                  <a:schemeClr val="accent6"/>
                </a:solidFill>
              </a:rPr>
              <a:t>:</a:t>
            </a:r>
          </a:p>
          <a:p>
            <a:r>
              <a:rPr lang="en-US" sz="1200" dirty="0">
                <a:solidFill>
                  <a:schemeClr val="accent6"/>
                </a:solidFill>
              </a:rPr>
              <a:t>  - Explores frequency, characteristics, and consequences of crime.</a:t>
            </a:r>
          </a:p>
          <a:p>
            <a:r>
              <a:rPr lang="en-US" sz="1200" dirty="0">
                <a:solidFill>
                  <a:schemeClr val="accent6"/>
                </a:solidFill>
              </a:rPr>
              <a:t>  - Includes nonfatal personal crimes and property crimes, reported or not.</a:t>
            </a:r>
          </a:p>
          <a:p>
            <a:endParaRPr lang="en-US" sz="1200" dirty="0">
              <a:solidFill>
                <a:schemeClr val="accent6"/>
              </a:solidFill>
            </a:endParaRPr>
          </a:p>
          <a:p>
            <a:r>
              <a:rPr lang="en-US" sz="1200" b="1" dirty="0">
                <a:solidFill>
                  <a:schemeClr val="accent6"/>
                </a:solidFill>
              </a:rPr>
              <a:t>Accessing Data</a:t>
            </a:r>
            <a:r>
              <a:rPr lang="en-US" sz="1200" dirty="0">
                <a:solidFill>
                  <a:schemeClr val="accent6"/>
                </a:solidFill>
              </a:rPr>
              <a:t>:</a:t>
            </a:r>
          </a:p>
          <a:p>
            <a:r>
              <a:rPr lang="en-US" sz="1200" dirty="0">
                <a:solidFill>
                  <a:schemeClr val="accent6"/>
                </a:solidFill>
              </a:rPr>
              <a:t>  - NCVS Select datasets offer curated variables.</a:t>
            </a:r>
          </a:p>
          <a:p>
            <a:r>
              <a:rPr lang="en-US" sz="1200" dirty="0">
                <a:solidFill>
                  <a:schemeClr val="accent6"/>
                </a:solidFill>
              </a:rPr>
              <a:t>  - Available through the National Archive of Criminal Justice Data.</a:t>
            </a:r>
          </a:p>
          <a:p>
            <a:endParaRPr lang="en-US" sz="1200" dirty="0">
              <a:solidFill>
                <a:schemeClr val="accent6"/>
              </a:solidFill>
            </a:endParaRPr>
          </a:p>
          <a:p>
            <a:r>
              <a:rPr lang="en-US" sz="1200" b="1" dirty="0">
                <a:solidFill>
                  <a:schemeClr val="accent6"/>
                </a:solidFill>
              </a:rPr>
              <a:t>Datasets</a:t>
            </a:r>
            <a:r>
              <a:rPr lang="en-US" sz="1200" dirty="0">
                <a:solidFill>
                  <a:schemeClr val="accent6"/>
                </a:solidFill>
              </a:rPr>
              <a:t>:</a:t>
            </a:r>
          </a:p>
          <a:p>
            <a:r>
              <a:rPr lang="en-US" sz="1200" dirty="0">
                <a:solidFill>
                  <a:schemeClr val="accent6"/>
                </a:solidFill>
              </a:rPr>
              <a:t>  - Personal Population: Demographics of all respondents. Regardless of whether they reported a personal crime victimization, are included in this file.</a:t>
            </a:r>
          </a:p>
          <a:p>
            <a:r>
              <a:rPr lang="en-US" sz="1200" dirty="0">
                <a:solidFill>
                  <a:schemeClr val="accent6"/>
                </a:solidFill>
              </a:rPr>
              <a:t>  - Personal Victimization: Focuses on reported personal crimes in the U.S.</a:t>
            </a:r>
          </a:p>
          <a:p>
            <a:r>
              <a:rPr lang="en-US" sz="1200" dirty="0">
                <a:solidFill>
                  <a:schemeClr val="accent6"/>
                </a:solidFill>
              </a:rPr>
              <a:t>  - Other datasets:</a:t>
            </a:r>
            <a:br>
              <a:rPr lang="en-US" sz="1200" dirty="0">
                <a:solidFill>
                  <a:schemeClr val="accent6"/>
                </a:solidFill>
              </a:rPr>
            </a:br>
            <a:r>
              <a:rPr lang="en-US" sz="1200" dirty="0">
                <a:solidFill>
                  <a:schemeClr val="accent6"/>
                </a:solidFill>
              </a:rPr>
              <a:t>	- Recidivism data for the state of Georgia [2013-2015]</a:t>
            </a:r>
          </a:p>
          <a:p>
            <a:r>
              <a:rPr lang="en-US" sz="1200" dirty="0">
                <a:solidFill>
                  <a:schemeClr val="accent6"/>
                </a:solidFill>
              </a:rPr>
              <a:t>                   - Firearm laws per state.</a:t>
            </a:r>
          </a:p>
          <a:p>
            <a:r>
              <a:rPr lang="en-US" sz="1200" b="1" dirty="0">
                <a:solidFill>
                  <a:schemeClr val="accent6"/>
                </a:solidFill>
              </a:rPr>
              <a:t>Data Collection</a:t>
            </a:r>
            <a:r>
              <a:rPr lang="en-US" sz="1200" dirty="0">
                <a:solidFill>
                  <a:schemeClr val="accent6"/>
                </a:solidFill>
              </a:rPr>
              <a:t>:</a:t>
            </a:r>
          </a:p>
          <a:p>
            <a:r>
              <a:rPr lang="en-US" sz="1200" dirty="0">
                <a:solidFill>
                  <a:schemeClr val="accent6"/>
                </a:solidFill>
              </a:rPr>
              <a:t>  - Records from 1993-2021.</a:t>
            </a:r>
          </a:p>
          <a:p>
            <a:r>
              <a:rPr lang="en-US" sz="1200" dirty="0">
                <a:solidFill>
                  <a:schemeClr val="accent6"/>
                </a:solidFill>
              </a:rPr>
              <a:t>  - Victimizations counted in the year of interview.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CC9FD2-CBCB-9518-017E-8BF2A6EA5790}"/>
              </a:ext>
            </a:extLst>
          </p:cNvPr>
          <p:cNvSpPr txBox="1"/>
          <p:nvPr/>
        </p:nvSpPr>
        <p:spPr>
          <a:xfrm>
            <a:off x="208156" y="145854"/>
            <a:ext cx="82593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National Crime Victimization Survey (NCVS)</a:t>
            </a:r>
          </a:p>
        </p:txBody>
      </p:sp>
    </p:spTree>
    <p:extLst>
      <p:ext uri="{BB962C8B-B14F-4D97-AF65-F5344CB8AC3E}">
        <p14:creationId xmlns:p14="http://schemas.microsoft.com/office/powerpoint/2010/main" val="2252290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4"/>
          <p:cNvSpPr txBox="1">
            <a:spLocks noGrp="1"/>
          </p:cNvSpPr>
          <p:nvPr>
            <p:ph type="body" idx="4294967295"/>
          </p:nvPr>
        </p:nvSpPr>
        <p:spPr>
          <a:xfrm>
            <a:off x="717223" y="1297388"/>
            <a:ext cx="7828500" cy="2548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r>
              <a:rPr lang="en" sz="1800" dirty="0">
                <a:latin typeface="Arial"/>
                <a:ea typeface="Arial"/>
                <a:cs typeface="Arial"/>
                <a:sym typeface="Arial"/>
              </a:rPr>
              <a:t>- DDL APIs was used to get most of the datasets using wget() and gdown() libraries.</a:t>
            </a:r>
            <a:endParaRPr sz="18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800" dirty="0">
              <a:latin typeface="Arial"/>
              <a:ea typeface="Arial"/>
              <a:cs typeface="Arial"/>
              <a:sym typeface="Arial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800" dirty="0">
                <a:latin typeface="Arial"/>
                <a:ea typeface="Arial"/>
                <a:cs typeface="Arial"/>
                <a:sym typeface="Arial"/>
              </a:rPr>
              <a:t>- Data cleaning was done generally by known methods,and some modifications for each stage separately depending on needs.</a:t>
            </a:r>
            <a:endParaRPr sz="18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800" dirty="0">
              <a:latin typeface="Arial"/>
              <a:ea typeface="Arial"/>
              <a:cs typeface="Arial"/>
              <a:sym typeface="Arial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800" dirty="0">
                <a:latin typeface="Arial"/>
                <a:ea typeface="Arial"/>
                <a:cs typeface="Arial"/>
                <a:sym typeface="Arial"/>
              </a:rPr>
              <a:t>- Label to values transformation depending on codebook and label encoding was done for textual datasets.</a:t>
            </a:r>
            <a:endParaRPr sz="18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120D9F-A2CB-44B7-B062-3BB4CA700976}"/>
              </a:ext>
            </a:extLst>
          </p:cNvPr>
          <p:cNvSpPr txBox="1"/>
          <p:nvPr/>
        </p:nvSpPr>
        <p:spPr>
          <a:xfrm>
            <a:off x="412423" y="163551"/>
            <a:ext cx="44753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Data Wrangling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"/>
          <p:cNvSpPr txBox="1">
            <a:spLocks noGrp="1"/>
          </p:cNvSpPr>
          <p:nvPr>
            <p:ph type="title"/>
          </p:nvPr>
        </p:nvSpPr>
        <p:spPr>
          <a:xfrm>
            <a:off x="715100" y="2087125"/>
            <a:ext cx="3347400" cy="14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4000" b="0"/>
              <a:t>Exploratory Analysis</a:t>
            </a:r>
            <a:endParaRPr sz="4000"/>
          </a:p>
        </p:txBody>
      </p:sp>
      <p:pic>
        <p:nvPicPr>
          <p:cNvPr id="559" name="Google Shape;559;p5"/>
          <p:cNvPicPr preferRelativeResize="0"/>
          <p:nvPr/>
        </p:nvPicPr>
        <p:blipFill rotWithShape="1">
          <a:blip r:embed="rId3">
            <a:alphaModFix/>
          </a:blip>
          <a:srcRect l="23239" t="4839" r="18514" b="998"/>
          <a:stretch/>
        </p:blipFill>
        <p:spPr>
          <a:xfrm flipH="1">
            <a:off x="5166288" y="0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grpSp>
        <p:nvGrpSpPr>
          <p:cNvPr id="560" name="Google Shape;560;p5"/>
          <p:cNvGrpSpPr/>
          <p:nvPr/>
        </p:nvGrpSpPr>
        <p:grpSpPr>
          <a:xfrm rot="10800000">
            <a:off x="4572000" y="4295650"/>
            <a:ext cx="1675550" cy="847850"/>
            <a:chOff x="7236475" y="0"/>
            <a:chExt cx="1675550" cy="847850"/>
          </a:xfrm>
        </p:grpSpPr>
        <p:sp>
          <p:nvSpPr>
            <p:cNvPr id="561" name="Google Shape;561;p5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5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3" name="Google Shape;563;p5"/>
          <p:cNvSpPr/>
          <p:nvPr/>
        </p:nvSpPr>
        <p:spPr>
          <a:xfrm rot="10800000">
            <a:off x="6014588" y="45229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p5"/>
          <p:cNvSpPr/>
          <p:nvPr/>
        </p:nvSpPr>
        <p:spPr>
          <a:xfrm rot="10800000">
            <a:off x="6014588" y="43757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p5"/>
          <p:cNvSpPr/>
          <p:nvPr/>
        </p:nvSpPr>
        <p:spPr>
          <a:xfrm rot="10800000">
            <a:off x="5870613" y="45229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p5"/>
          <p:cNvSpPr/>
          <p:nvPr/>
        </p:nvSpPr>
        <p:spPr>
          <a:xfrm rot="10800000">
            <a:off x="5870613" y="43757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5"/>
          <p:cNvSpPr/>
          <p:nvPr/>
        </p:nvSpPr>
        <p:spPr>
          <a:xfrm flipH="1">
            <a:off x="4183125" y="776300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p5"/>
          <p:cNvSpPr/>
          <p:nvPr/>
        </p:nvSpPr>
        <p:spPr>
          <a:xfrm>
            <a:off x="4665995" y="1523800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9" name="Google Shape;569;p5"/>
          <p:cNvGrpSpPr/>
          <p:nvPr/>
        </p:nvGrpSpPr>
        <p:grpSpPr>
          <a:xfrm flipH="1">
            <a:off x="3904825" y="535000"/>
            <a:ext cx="201100" cy="204325"/>
            <a:chOff x="3375338" y="419625"/>
            <a:chExt cx="201100" cy="204325"/>
          </a:xfrm>
        </p:grpSpPr>
        <p:sp>
          <p:nvSpPr>
            <p:cNvPr id="570" name="Google Shape;570;p5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5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5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5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4" name="Google Shape;574;p5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6576000" cy="15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"/>
              <a:t>02.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6"/>
          <p:cNvSpPr txBox="1"/>
          <p:nvPr/>
        </p:nvSpPr>
        <p:spPr>
          <a:xfrm>
            <a:off x="214325" y="4157650"/>
            <a:ext cx="57543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Larceny-Theft-Offenses are the top offenses all over the years.</a:t>
            </a:r>
            <a:endParaRPr sz="1400" b="1" i="0" u="none" strike="noStrike" cap="non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80" name="Google Shape;580;p6"/>
          <p:cNvSpPr txBox="1"/>
          <p:nvPr/>
        </p:nvSpPr>
        <p:spPr>
          <a:xfrm>
            <a:off x="5443550" y="4557850"/>
            <a:ext cx="3364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Reasons: It’s easiest type of crime </a:t>
            </a:r>
            <a:endParaRPr sz="1600" b="1" i="0" u="none" strike="noStrike" cap="non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581" name="Google Shape;581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83800" cy="386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7"/>
          <p:cNvSpPr txBox="1"/>
          <p:nvPr/>
        </p:nvSpPr>
        <p:spPr>
          <a:xfrm>
            <a:off x="268985" y="4389905"/>
            <a:ext cx="41703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 b="1" i="0" u="none" strike="noStrike" cap="none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Alaska has the highest rate in violent crimes.</a:t>
            </a:r>
            <a:endParaRPr sz="1700" b="1" i="0" u="none" strike="noStrike" cap="none"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87" name="Google Shape;587;p7"/>
          <p:cNvSpPr txBox="1"/>
          <p:nvPr/>
        </p:nvSpPr>
        <p:spPr>
          <a:xfrm>
            <a:off x="5257750" y="4312200"/>
            <a:ext cx="3563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Reasons:</a:t>
            </a:r>
            <a:endParaRPr sz="1400" b="1" i="0" u="none" strike="noStrike" cap="non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- Many Heavy drinkers in the state</a:t>
            </a:r>
            <a:r>
              <a:rPr lang="en" b="1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b="1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- Considerable distances between locations</a:t>
            </a:r>
            <a:endParaRPr sz="1700" b="1" i="0" u="none" strike="noStrike" cap="non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588" name="Google Shape;588;p7"/>
          <p:cNvPicPr preferRelativeResize="0"/>
          <p:nvPr/>
        </p:nvPicPr>
        <p:blipFill rotWithShape="1">
          <a:blip r:embed="rId3">
            <a:alphaModFix/>
          </a:blip>
          <a:srcRect b="8625"/>
          <a:stretch/>
        </p:blipFill>
        <p:spPr>
          <a:xfrm>
            <a:off x="0" y="0"/>
            <a:ext cx="9144000" cy="4177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8"/>
          <p:cNvSpPr txBox="1"/>
          <p:nvPr/>
        </p:nvSpPr>
        <p:spPr>
          <a:xfrm>
            <a:off x="0" y="3892950"/>
            <a:ext cx="47577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Homicide rates have increased rapidly over the last 3 years. </a:t>
            </a:r>
            <a:endParaRPr sz="1400" b="1" i="0" u="none" strike="noStrike" cap="none"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1" dirty="0">
              <a:solidFill>
                <a:schemeClr val="accent2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 dirty="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Reasons for that:</a:t>
            </a:r>
            <a:endParaRPr b="1" dirty="0">
              <a:solidFill>
                <a:schemeClr val="accent2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 dirty="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Pandemic stress - The civic upheaval that followed George Floyd's murder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4" name="Google Shape;594;p8"/>
          <p:cNvSpPr txBox="1"/>
          <p:nvPr/>
        </p:nvSpPr>
        <p:spPr>
          <a:xfrm>
            <a:off x="4843175" y="3892950"/>
            <a:ext cx="3933000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 dirty="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Crime rates in the period of 1991 to 1996 are relatively small. </a:t>
            </a:r>
            <a:endParaRPr b="1" dirty="0">
              <a:solidFill>
                <a:schemeClr val="accent2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1" dirty="0">
              <a:solidFill>
                <a:schemeClr val="accent2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 dirty="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The reasons for that is: the system was in the early stage, not all offices were using it.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95" name="Google Shape;59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ata Science Company Profile by Slidesgo">
  <a:themeElements>
    <a:clrScheme name="Simple Light">
      <a:dk1>
        <a:srgbClr val="10092D"/>
      </a:dk1>
      <a:lt1>
        <a:srgbClr val="0084FF"/>
      </a:lt1>
      <a:dk2>
        <a:srgbClr val="00FFD5"/>
      </a:dk2>
      <a:lt2>
        <a:srgbClr val="FAFAFA"/>
      </a:lt2>
      <a:accent1>
        <a:srgbClr val="FAFAFA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1241</Words>
  <Application>Microsoft Office PowerPoint</Application>
  <PresentationFormat>On-screen Show (16:9)</PresentationFormat>
  <Paragraphs>160</Paragraphs>
  <Slides>32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0" baseType="lpstr">
      <vt:lpstr>Oswald</vt:lpstr>
      <vt:lpstr>Arial</vt:lpstr>
      <vt:lpstr>Consolas</vt:lpstr>
      <vt:lpstr>Roboto</vt:lpstr>
      <vt:lpstr>Courier New</vt:lpstr>
      <vt:lpstr>Bebas Neue</vt:lpstr>
      <vt:lpstr>Righteous</vt:lpstr>
      <vt:lpstr>Data Science Company Profile by Slidesgo</vt:lpstr>
      <vt:lpstr>Analyzing U.S. Crime Data</vt:lpstr>
      <vt:lpstr>TABLE OF CONTENTS</vt:lpstr>
      <vt:lpstr>Data Collection and Cleaning</vt:lpstr>
      <vt:lpstr>PowerPoint Presentation</vt:lpstr>
      <vt:lpstr>PowerPoint Presentation</vt:lpstr>
      <vt:lpstr>Exploratory Analysis</vt:lpstr>
      <vt:lpstr>PowerPoint Presentation</vt:lpstr>
      <vt:lpstr>PowerPoint Presentation</vt:lpstr>
      <vt:lpstr>PowerPoint Presentation</vt:lpstr>
      <vt:lpstr>Q4 </vt:lpstr>
      <vt:lpstr>Q5 </vt:lpstr>
      <vt:lpstr>Answering Questions</vt:lpstr>
      <vt:lpstr>Q1: Which type of non-fatal crime is the most under-reported? </vt:lpstr>
      <vt:lpstr>Q1: Is there an association between the offender-victim relationship and the likelihood of a crime being reported?  </vt:lpstr>
      <vt:lpstr>PowerPoint Presentation</vt:lpstr>
      <vt:lpstr>PowerPoint Presentation</vt:lpstr>
      <vt:lpstr>PowerPoint Presentation</vt:lpstr>
      <vt:lpstr>PowerPoint Presentation</vt:lpstr>
      <vt:lpstr>Hypothesis Testing</vt:lpstr>
      <vt:lpstr>PowerPoint Presentation</vt:lpstr>
      <vt:lpstr>PowerPoint Presentation</vt:lpstr>
      <vt:lpstr>PowerPoint Presentation</vt:lpstr>
      <vt:lpstr>Regression Analysis</vt:lpstr>
      <vt:lpstr>PowerPoint Presentation</vt:lpstr>
      <vt:lpstr>PowerPoint Presentation</vt:lpstr>
      <vt:lpstr>ML Models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 :)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U.S. Crime Data</dc:title>
  <cp:lastModifiedBy>Mahmoud El-Bahnasawi</cp:lastModifiedBy>
  <cp:revision>1</cp:revision>
  <dcterms:modified xsi:type="dcterms:W3CDTF">2024-03-18T23:30:51Z</dcterms:modified>
</cp:coreProperties>
</file>